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2" r:id="rId4"/>
    <p:sldId id="270" r:id="rId5"/>
    <p:sldId id="271" r:id="rId6"/>
    <p:sldId id="258" r:id="rId7"/>
    <p:sldId id="267" r:id="rId8"/>
    <p:sldId id="261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Constien" initials="AC" lastIdx="1" clrIdx="0">
    <p:extLst>
      <p:ext uri="{19B8F6BF-5375-455C-9EA6-DF929625EA0E}">
        <p15:presenceInfo xmlns:p15="http://schemas.microsoft.com/office/powerpoint/2012/main" userId="Anja Const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F"/>
    <a:srgbClr val="E2001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E3B6-6CF5-456D-8E76-202217CAE679}" type="datetimeFigureOut">
              <a:rPr lang="de-CH" smtClean="0"/>
              <a:t>13.12.2023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F302C-6761-45CB-B361-53E820022C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A8884ED-4E84-4685-9C96-FFBFACBB5F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3583956"/>
            <a:ext cx="9144000" cy="108793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Gemeindeversammlung 07.12.2023</a:t>
            </a: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Traktandum X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E89644-55FE-4181-BF43-C24123063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7" y="507993"/>
            <a:ext cx="3587462" cy="15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03328" y="2639028"/>
            <a:ext cx="8796192" cy="64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03328" y="3199352"/>
            <a:ext cx="8796192" cy="13269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  <a:latin typeface="+mj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hteck 3"/>
          <p:cNvSpPr/>
          <p:nvPr userDrawn="1"/>
        </p:nvSpPr>
        <p:spPr>
          <a:xfrm>
            <a:off x="1242484" y="2728402"/>
            <a:ext cx="1257600" cy="94189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C74E3-AB15-41F1-80FF-B8132F679CF7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76C83896-2690-4F0B-B00A-357C06DFD2BC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1E4905E8-C1AB-4AD6-8CA3-FCECDBFF5E3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08334B6A-01A4-4CA6-82E7-E158C1FAE5F4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7" name="Gerade Verbindung 13">
            <a:extLst>
              <a:ext uri="{FF2B5EF4-FFF2-40B4-BE49-F238E27FC236}">
                <a16:creationId xmlns:a16="http://schemas.microsoft.com/office/drawing/2014/main" id="{1233BFFA-0071-4AF7-8B18-677B90D0B93B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0D9A35AC-F31D-44C5-B19D-020BAFEC7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AC3573-A07C-49DA-A283-930C767593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0141C9F9-BA73-4496-9111-F9285695185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90451" y="2209771"/>
            <a:ext cx="7411098" cy="2767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6F3C570-FD81-4A36-AC4D-A33E106E8B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s- oder Obje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86663F-3887-42B2-AF29-18353CD28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45244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3FF8B03-300E-4A04-AF0C-F29185F0B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D10B229-80DE-4050-B19B-DF46E668AD6C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493556-2551-441F-9519-4D5FAEF3470E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id="{3F5D995B-0870-4111-BB92-169A43677DA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0FC0B9A-0695-4403-A2F1-BC9172B1B5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C07660-8F45-4BBA-96C5-540494306679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9" name="Gerade Verbindung 13">
            <a:extLst>
              <a:ext uri="{FF2B5EF4-FFF2-40B4-BE49-F238E27FC236}">
                <a16:creationId xmlns:a16="http://schemas.microsoft.com/office/drawing/2014/main" id="{3BF5C94E-ECAA-467C-BC56-A61C95945232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EF3285-8A54-4AB9-A8AD-85C30B257A0C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ra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666961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485" y="1965326"/>
            <a:ext cx="9351988" cy="1326941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marL="0" indent="0" algn="l">
              <a:buNone/>
              <a:defRPr sz="3000" b="1">
                <a:solidFill>
                  <a:schemeClr val="bg2"/>
                </a:solidFill>
                <a:latin typeface="+mn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Antrag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090480" y="148196"/>
            <a:ext cx="776446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8F3D9B-7281-4B9A-BFEC-5CD19B09B37A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9891526-7C05-4AF5-B5A4-7198A7A508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lum bright="70000" contrast="-70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" t="4600" r="62625" b="4400"/>
          <a:stretch/>
        </p:blipFill>
        <p:spPr>
          <a:xfrm rot="1716383">
            <a:off x="5554482" y="116217"/>
            <a:ext cx="6414146" cy="73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7" r:id="rId3"/>
    <p:sldLayoutId id="2147483662" r:id="rId4"/>
    <p:sldLayoutId id="2147483663" r:id="rId5"/>
    <p:sldLayoutId id="2147483666" r:id="rId6"/>
    <p:sldLayoutId id="2147483664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4B44-30F1-40FE-9CAD-BD85FCDB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679171"/>
            <a:ext cx="9144000" cy="1087933"/>
          </a:xfrm>
        </p:spPr>
        <p:txBody>
          <a:bodyPr>
            <a:normAutofit fontScale="90000"/>
          </a:bodyPr>
          <a:lstStyle/>
          <a:p>
            <a:br>
              <a:rPr lang="de-CH" b="1"/>
            </a:br>
            <a:r>
              <a:rPr lang="de-CH" b="1"/>
              <a:t>Traktandum </a:t>
            </a:r>
            <a:r>
              <a:rPr lang="de-CH" b="1" dirty="0"/>
              <a:t>5</a:t>
            </a:r>
            <a:br>
              <a:rPr lang="de-CH" b="1" dirty="0"/>
            </a:br>
            <a:br>
              <a:rPr lang="de-CH" b="1" dirty="0"/>
            </a:br>
            <a:r>
              <a:rPr lang="de-CH" b="1" dirty="0">
                <a:solidFill>
                  <a:srgbClr val="0070C0"/>
                </a:solidFill>
              </a:rPr>
              <a:t>Revision </a:t>
            </a:r>
            <a:r>
              <a:rPr lang="de-CH" b="1" dirty="0">
                <a:solidFill>
                  <a:srgbClr val="E2001A"/>
                </a:solidFill>
              </a:rPr>
              <a:t>Reglement über Zusatzbeiträge nach dem Ergänzungsleistungsgesetz</a:t>
            </a:r>
            <a:br>
              <a:rPr lang="de-CH" b="1" dirty="0">
                <a:solidFill>
                  <a:srgbClr val="E2001A"/>
                </a:solidFill>
              </a:rPr>
            </a:br>
            <a:br>
              <a:rPr lang="de-CH" b="1" dirty="0"/>
            </a:br>
            <a:r>
              <a:rPr lang="de-CH" b="1" dirty="0"/>
              <a:t>GVS 7. Dezember 2023</a:t>
            </a:r>
          </a:p>
        </p:txBody>
      </p:sp>
    </p:spTree>
    <p:extLst>
      <p:ext uri="{BB962C8B-B14F-4D97-AF65-F5344CB8AC3E}">
        <p14:creationId xmlns:p14="http://schemas.microsoft.com/office/powerpoint/2010/main" val="359574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Für Bezügerinnen und Bezüger von Ergänzungsleistungen (EL), die im Kanton Basel-Landschaft im Alters- und Pflegeheimen oder in Spitälern leben, wurde ab dem 1.1.2018 eine Obergrenze für die anrechenbaren Heimtaxen (Hotellerie und Betreuung) eingeführt.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Die SVA Basel-Landschaft berechnet den Anspruch auf Ergänzungsleistungen unter Berücksichtigung der EL-Heimobergrenze. Dadurch kann es zu einer Finanzierungslücke kommen, deren Deckung mittels Gesuch auf Zusatzbeiträge gedeckt werden kann.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Der Vollzug von Zusatzbeiträgen liegt bei den Gemeinden. </a:t>
            </a:r>
            <a:endParaRPr lang="de-DE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EL-Zusatzbeiträge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240742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0C1B2F3-C6E6-4DE0-91F4-A77460FC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Pflegefinanzierung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F3C3CBA-FDCC-49BF-BEB5-2BC7237862F0}"/>
              </a:ext>
            </a:extLst>
          </p:cNvPr>
          <p:cNvSpPr/>
          <p:nvPr/>
        </p:nvSpPr>
        <p:spPr bwMode="auto">
          <a:xfrm>
            <a:off x="5391694" y="3334795"/>
            <a:ext cx="2043905" cy="767268"/>
          </a:xfrm>
          <a:prstGeom prst="rect">
            <a:avLst/>
          </a:prstGeom>
          <a:solidFill>
            <a:srgbClr val="01989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CH" b="1" dirty="0">
                <a:solidFill>
                  <a:srgbClr val="000000"/>
                </a:solidFill>
              </a:rPr>
              <a:t>Bewohner</a:t>
            </a:r>
          </a:p>
          <a:p>
            <a:pPr algn="ctr" eaLnBrk="0" hangingPunct="0"/>
            <a:r>
              <a:rPr lang="de-CH" sz="1200" dirty="0">
                <a:solidFill>
                  <a:srgbClr val="000000"/>
                </a:solidFill>
              </a:rPr>
              <a:t>Max. CHF 23.00</a:t>
            </a:r>
          </a:p>
          <a:p>
            <a:pPr algn="ctr" eaLnBrk="0" hangingPunct="0"/>
            <a:r>
              <a:rPr lang="de-CH" sz="1200" dirty="0">
                <a:solidFill>
                  <a:srgbClr val="000000"/>
                </a:solidFill>
              </a:rPr>
              <a:t>20% von KV, evtl. EL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8A0F214-3DE6-4D64-972B-3E0280ADDB47}"/>
              </a:ext>
            </a:extLst>
          </p:cNvPr>
          <p:cNvSpPr/>
          <p:nvPr/>
        </p:nvSpPr>
        <p:spPr bwMode="auto">
          <a:xfrm>
            <a:off x="5391694" y="4102063"/>
            <a:ext cx="2043905" cy="1481357"/>
          </a:xfrm>
          <a:prstGeom prst="rect">
            <a:avLst/>
          </a:prstGeom>
          <a:solidFill>
            <a:schemeClr val="accent1">
              <a:lumMod val="75000"/>
              <a:alpha val="66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CH" dirty="0">
                <a:solidFill>
                  <a:srgbClr val="000000"/>
                </a:solidFill>
              </a:rPr>
              <a:t> </a:t>
            </a:r>
            <a:r>
              <a:rPr lang="de-CH" b="1" dirty="0">
                <a:solidFill>
                  <a:srgbClr val="000000"/>
                </a:solidFill>
              </a:rPr>
              <a:t>Kranken-versicherung</a:t>
            </a:r>
            <a:r>
              <a:rPr lang="de-CH" dirty="0">
                <a:solidFill>
                  <a:srgbClr val="000000"/>
                </a:solidFill>
              </a:rPr>
              <a:t> </a:t>
            </a:r>
          </a:p>
          <a:p>
            <a:pPr algn="ctr" eaLnBrk="0" hangingPunct="0">
              <a:spcBef>
                <a:spcPts val="600"/>
              </a:spcBef>
            </a:pPr>
            <a:r>
              <a:rPr lang="de-CH" sz="1200" dirty="0">
                <a:solidFill>
                  <a:srgbClr val="000000"/>
                </a:solidFill>
              </a:rPr>
              <a:t>Fixer, nach Zeitaufwand abgestufter Betrag für ganze Schweiz von EDI festgelegt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535CCEA-FCA7-4E7F-BD11-6359F8919D3C}"/>
              </a:ext>
            </a:extLst>
          </p:cNvPr>
          <p:cNvGrpSpPr/>
          <p:nvPr/>
        </p:nvGrpSpPr>
        <p:grpSpPr>
          <a:xfrm>
            <a:off x="5388123" y="1613102"/>
            <a:ext cx="2047476" cy="1721693"/>
            <a:chOff x="2591810" y="954635"/>
            <a:chExt cx="2047476" cy="1721693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784A33D-2855-470C-8C61-67CDDA8D71E1}"/>
                </a:ext>
              </a:extLst>
            </p:cNvPr>
            <p:cNvSpPr/>
            <p:nvPr/>
          </p:nvSpPr>
          <p:spPr bwMode="auto">
            <a:xfrm>
              <a:off x="2595381" y="954635"/>
              <a:ext cx="2043905" cy="1721693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7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CH" b="1" dirty="0">
                  <a:solidFill>
                    <a:srgbClr val="000000"/>
                  </a:solidFill>
                </a:rPr>
                <a:t>Öffentliche Hand</a:t>
              </a:r>
              <a:endParaRPr lang="de-CH" dirty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de-CH" sz="1200" dirty="0">
                  <a:solidFill>
                    <a:srgbClr val="000000"/>
                  </a:solidFill>
                </a:rPr>
                <a:t>Pflegenormkosten, Ergänzungsleistungen, </a:t>
              </a:r>
              <a:r>
                <a:rPr lang="de-CH" sz="1200" dirty="0" err="1">
                  <a:solidFill>
                    <a:srgbClr val="000000"/>
                  </a:solidFill>
                </a:rPr>
                <a:t>evt.</a:t>
              </a:r>
              <a:r>
                <a:rPr lang="de-CH" sz="1200" dirty="0">
                  <a:solidFill>
                    <a:srgbClr val="000000"/>
                  </a:solidFill>
                </a:rPr>
                <a:t> EL Zusatzbeiträge</a:t>
              </a:r>
              <a:endParaRPr lang="de-CH" sz="1200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649C2307-052C-40AF-B53A-C83D58DF6CCA}"/>
                </a:ext>
              </a:extLst>
            </p:cNvPr>
            <p:cNvSpPr/>
            <p:nvPr/>
          </p:nvSpPr>
          <p:spPr>
            <a:xfrm>
              <a:off x="2591810" y="1518611"/>
              <a:ext cx="2047475" cy="113191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1B79A47A-E952-478A-A37C-530B1E832B97}"/>
              </a:ext>
            </a:extLst>
          </p:cNvPr>
          <p:cNvSpPr txBox="1"/>
          <p:nvPr/>
        </p:nvSpPr>
        <p:spPr>
          <a:xfrm>
            <a:off x="3188473" y="1613102"/>
            <a:ext cx="2178658" cy="39703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tx2"/>
                </a:solidFill>
              </a:rPr>
              <a:t>Gesamtkosten bei Heimaufenthalt </a:t>
            </a:r>
          </a:p>
          <a:p>
            <a:r>
              <a:rPr lang="de-CH" dirty="0">
                <a:solidFill>
                  <a:schemeClr val="tx2"/>
                </a:solidFill>
              </a:rPr>
              <a:t>(Pflege, Hotellerie, Betreuung)</a:t>
            </a: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  <a:p>
            <a:endParaRPr lang="de-CH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5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Seit 12. Dezember 2017 in Kraft.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Regelt: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Geltungsbereich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Zuständigkeit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Begrenzung der Zusatzbeiträge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Rückzahlbarkeit der Zusatzbeiträge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Einschränkung der Rückzahlbarkeit bei selbstbewohntem Wohneigentum des nicht im Heim lebenden Ehepartners </a:t>
            </a:r>
          </a:p>
          <a:p>
            <a:pPr marL="457200" lvl="1" indent="0">
              <a:buClr>
                <a:srgbClr val="0070C0"/>
              </a:buClr>
              <a:buNone/>
              <a:defRPr/>
            </a:pPr>
            <a:r>
              <a:rPr lang="de-CH" sz="1800" dirty="0"/>
              <a:t>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DE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Das aktuelle Reglement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183076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Berücksichtigt nicht die Versorgungsregion BPA Leimental (seit 1.1.2021).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200" dirty="0"/>
              <a:t>Regelt nicht: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Vorgehen bei Ehepaaren 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Vermögensfreibetrag bei Rückerstattungen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Heimeintritt ausserhalb der Versorgungsregion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Unverschuldete Eintritte in teureres Heim</a:t>
            </a: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800" dirty="0"/>
              <a:t>Härtefallregelung</a:t>
            </a:r>
          </a:p>
          <a:p>
            <a:pPr marL="0" indent="0">
              <a:buClr>
                <a:srgbClr val="0070C0"/>
              </a:buClr>
              <a:buNone/>
              <a:defRPr/>
            </a:pPr>
            <a:endParaRPr lang="de-CH" sz="1800" dirty="0"/>
          </a:p>
          <a:p>
            <a:pPr marL="0" indent="0">
              <a:buClr>
                <a:srgbClr val="0070C0"/>
              </a:buClr>
              <a:buNone/>
              <a:defRPr/>
            </a:pPr>
            <a:r>
              <a:rPr lang="de-CH" sz="1800" dirty="0">
                <a:sym typeface="Wingdings" panose="05000000000000000000" pitchFamily="2" charset="2"/>
              </a:rPr>
              <a:t> </a:t>
            </a:r>
            <a:r>
              <a:rPr lang="de-CH" sz="2200" dirty="0"/>
              <a:t>Um den Vollzug gewährleisten zu können, werden für die Praxis die rechtlichen Grundlagen benötigt.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2200" dirty="0"/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1800" dirty="0"/>
          </a:p>
          <a:p>
            <a:pPr marL="457200" lvl="1" indent="0">
              <a:buClr>
                <a:srgbClr val="0070C0"/>
              </a:buClr>
              <a:buNone/>
              <a:defRPr/>
            </a:pPr>
            <a:r>
              <a:rPr lang="de-CH" sz="1800" dirty="0"/>
              <a:t>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DE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H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Das aktuelle Reglement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328029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Ehepaare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1600" dirty="0"/>
              <a:t>Sofern beide Eheleute in einem Alters- und Pflegeheim leben, wird die Rückerstattung erst nach dem Hinschied des überlebenden Ehegattens geprüft. </a:t>
            </a:r>
          </a:p>
          <a:p>
            <a:pPr marL="0" lvl="0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DE" sz="2200" dirty="0"/>
          </a:p>
          <a:p>
            <a:pPr lvl="0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Vermögensfreibetrag bei Rückerstattungen	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1600" dirty="0"/>
              <a:t>Neu Grundlage für Regelung in der Verordnung vorgesehen. </a:t>
            </a:r>
          </a:p>
          <a:p>
            <a:pPr marL="457200" lvl="1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DE" sz="22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Rückerstattung bei Heimeintritt </a:t>
            </a:r>
            <a:r>
              <a:rPr lang="de-DE" sz="2200" dirty="0" err="1"/>
              <a:t>ausserhalb</a:t>
            </a:r>
            <a:r>
              <a:rPr lang="de-DE" sz="2200" dirty="0"/>
              <a:t> der Versorgungsregion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1600" dirty="0"/>
              <a:t>Im Sinne der Gleichbehandlung wurde neu die Rückerstattung im Falle eine Heimaufenthalts </a:t>
            </a:r>
            <a:r>
              <a:rPr lang="de-DE" sz="1600" dirty="0" err="1"/>
              <a:t>ausserhalb</a:t>
            </a:r>
            <a:r>
              <a:rPr lang="de-DE" sz="1600" dirty="0"/>
              <a:t> der Versorgungsregion explizit festgehalten. </a:t>
            </a:r>
          </a:p>
          <a:p>
            <a:pPr marL="457200" lvl="1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DE" sz="22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Unverschuldeter Heimeintritt in teureres Heim 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1600" dirty="0"/>
              <a:t>Neu Grundlage für Übernahme der Zusatzbeiträge sowie die zu leistenden Rückerstattungen bei teureren Heimen, sofern der Eintritt unverschuldet erfolgt.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Massgebliche Änderungen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160698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2200" dirty="0"/>
              <a:t>Härtefallregelung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DE" sz="1600" dirty="0"/>
              <a:t>Neu wurde die Grundlage für Härtefallregelungen geschaffen. </a:t>
            </a:r>
          </a:p>
          <a:p>
            <a:pPr marL="457200" lvl="1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DE" sz="22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000" dirty="0"/>
              <a:t>Klärung der Begrifflichkeiten	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600" dirty="0"/>
              <a:t>Neu wurden die Begrifflichkeiten im Reglement erläutert. </a:t>
            </a:r>
          </a:p>
          <a:p>
            <a:pPr marL="457200" lvl="1" indent="0" defTabSz="914400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de-CH" sz="22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000" dirty="0"/>
              <a:t>Zahlungsformalitäten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600" dirty="0"/>
              <a:t>Neu wurde die Zahlungsabwicklung festgehalten.</a:t>
            </a:r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20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000" dirty="0"/>
              <a:t>Wegfall der Zinsen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1600" dirty="0"/>
              <a:t>Auf die Verzinsung der Rückerstattung wurde verzichtet. </a:t>
            </a:r>
          </a:p>
          <a:p>
            <a:pPr lvl="1"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endParaRPr lang="de-CH" sz="1600" dirty="0"/>
          </a:p>
          <a:p>
            <a:pPr defTabSz="914400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de-CH" sz="2000" dirty="0"/>
              <a:t>Ergänzung der Versorgungsregion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Massgebliche Änderungen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109792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B18AC15B-8BDB-4243-AAAD-60E7D2F8B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485" y="1965326"/>
            <a:ext cx="9351988" cy="2352232"/>
          </a:xfrm>
        </p:spPr>
        <p:txBody>
          <a:bodyPr/>
          <a:lstStyle/>
          <a:p>
            <a:r>
              <a:rPr lang="de-CH" sz="2800" b="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Gemeinderat beantragt der Einwohnergemeindeversammlung, der Revision des </a:t>
            </a:r>
            <a:r>
              <a:rPr lang="de-CH" sz="2800" b="0" i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Reglementes </a:t>
            </a:r>
            <a:r>
              <a:rPr lang="de-CH" sz="2800" b="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 Zusatzbeiträge nach dem Ergänzungsleistungsgesetz zuzustimmen. </a:t>
            </a:r>
            <a:endParaRPr lang="en-US" sz="2400" b="0" dirty="0"/>
          </a:p>
          <a:p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Antrag des Gemeinderats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226212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ABE5A-5EB6-4C70-AEF4-973CCA9AA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769D5D-3B72-4237-A687-A333850C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328" y="3868656"/>
            <a:ext cx="8796192" cy="1326941"/>
          </a:xfrm>
        </p:spPr>
        <p:txBody>
          <a:bodyPr/>
          <a:lstStyle/>
          <a:p>
            <a:r>
              <a:rPr lang="de-CH" dirty="0"/>
              <a:t>Vielen Dank für Ihre Aufmerksamkeit.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AA1CA3-209C-44EE-9C7A-745A0A70A4C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B. Graber</a:t>
            </a:r>
          </a:p>
        </p:txBody>
      </p:sp>
    </p:spTree>
    <p:extLst>
      <p:ext uri="{BB962C8B-B14F-4D97-AF65-F5344CB8AC3E}">
        <p14:creationId xmlns:p14="http://schemas.microsoft.com/office/powerpoint/2010/main" val="394723190"/>
      </p:ext>
    </p:extLst>
  </p:cSld>
  <p:clrMapOvr>
    <a:masterClrMapping/>
  </p:clrMapOvr>
</p:sld>
</file>

<file path=ppt/theme/theme1.xml><?xml version="1.0" encoding="utf-8"?>
<a:theme xmlns:a="http://schemas.openxmlformats.org/drawingml/2006/main" name="Gemeinde Therwil">
  <a:themeElements>
    <a:clrScheme name="Benutzerdefiniert 1">
      <a:dk1>
        <a:srgbClr val="A3A4A2"/>
      </a:dk1>
      <a:lt1>
        <a:sysClr val="window" lastClr="FFFFFF"/>
      </a:lt1>
      <a:dk2>
        <a:srgbClr val="141313"/>
      </a:dk2>
      <a:lt2>
        <a:srgbClr val="FFFFFE"/>
      </a:lt2>
      <a:accent1>
        <a:srgbClr val="FFD816"/>
      </a:accent1>
      <a:accent2>
        <a:srgbClr val="636463"/>
      </a:accent2>
      <a:accent3>
        <a:srgbClr val="8E8F8D"/>
      </a:accent3>
      <a:accent4>
        <a:srgbClr val="C0C1BF"/>
      </a:accent4>
      <a:accent5>
        <a:srgbClr val="FFEC84"/>
      </a:accent5>
      <a:accent6>
        <a:srgbClr val="4A9FCD"/>
      </a:accent6>
      <a:hlink>
        <a:srgbClr val="0070C0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443</Words>
  <Application>Microsoft Office PowerPoint</Application>
  <PresentationFormat>Breitbild</PresentationFormat>
  <Paragraphs>91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</vt:lpstr>
      <vt:lpstr>Times New Roman</vt:lpstr>
      <vt:lpstr>Wingdings</vt:lpstr>
      <vt:lpstr>Gemeinde Therwil</vt:lpstr>
      <vt:lpstr> Traktandum 5  Revision Reglement über Zusatzbeiträge nach dem Ergänzungsleistungsgesetz  GVS 7. Dezember 2023</vt:lpstr>
      <vt:lpstr>EL-Zusatzbeiträge</vt:lpstr>
      <vt:lpstr>Pflegefinanzierung </vt:lpstr>
      <vt:lpstr>Das aktuelle Reglement</vt:lpstr>
      <vt:lpstr>Das aktuelle Reglement</vt:lpstr>
      <vt:lpstr>Massgebliche Änderungen</vt:lpstr>
      <vt:lpstr>Massgebliche Änderungen</vt:lpstr>
      <vt:lpstr>Antrag des Gemeinderats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 Rüegg</dc:creator>
  <cp:lastModifiedBy>Carmen Gallati</cp:lastModifiedBy>
  <cp:revision>75</cp:revision>
  <cp:lastPrinted>2023-11-02T12:53:25Z</cp:lastPrinted>
  <dcterms:created xsi:type="dcterms:W3CDTF">2020-03-06T12:35:51Z</dcterms:created>
  <dcterms:modified xsi:type="dcterms:W3CDTF">2023-12-13T16:41:59Z</dcterms:modified>
</cp:coreProperties>
</file>