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72" r:id="rId4"/>
    <p:sldId id="270" r:id="rId5"/>
    <p:sldId id="271" r:id="rId6"/>
    <p:sldId id="258" r:id="rId7"/>
    <p:sldId id="267" r:id="rId8"/>
    <p:sldId id="261" r:id="rId9"/>
    <p:sldId id="266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ja Constien" initials="AC" lastIdx="1" clrIdx="0">
    <p:extLst>
      <p:ext uri="{19B8F6BF-5375-455C-9EA6-DF929625EA0E}">
        <p15:presenceInfo xmlns:p15="http://schemas.microsoft.com/office/powerpoint/2012/main" userId="Anja Consti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F"/>
    <a:srgbClr val="E2001A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8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3E3B6-6CF5-456D-8E76-202217CAE679}" type="datetimeFigureOut">
              <a:rPr lang="de-CH" smtClean="0"/>
              <a:t>13.12.2023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7F302C-6761-45CB-B361-53E820022C0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29601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9A8884ED-4E84-4685-9C96-FFBFACBB5F4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3999" y="3583956"/>
            <a:ext cx="9144000" cy="1087933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2800" dirty="0">
                <a:latin typeface="Arial" panose="020B0604020202020204" pitchFamily="34" charset="0"/>
                <a:cs typeface="Arial" panose="020B0604020202020204" pitchFamily="34" charset="0"/>
              </a:rPr>
              <a:t>Gemeindeversammlung 07.12.2023</a:t>
            </a:r>
            <a:br>
              <a:rPr lang="de-CH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2800" dirty="0">
                <a:latin typeface="Arial" panose="020B0604020202020204" pitchFamily="34" charset="0"/>
                <a:cs typeface="Arial" panose="020B0604020202020204" pitchFamily="34" charset="0"/>
              </a:rPr>
              <a:t>Traktandum X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1E89644-55FE-4181-BF43-C241230632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57" y="507993"/>
            <a:ext cx="3587462" cy="1533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077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603328" y="2639028"/>
            <a:ext cx="8796192" cy="648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400" b="1">
                <a:solidFill>
                  <a:schemeClr val="tx2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für </a:t>
            </a:r>
            <a:r>
              <a:rPr lang="en-US" dirty="0" err="1"/>
              <a:t>Titel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603328" y="3199352"/>
            <a:ext cx="8796192" cy="132694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200">
                <a:solidFill>
                  <a:schemeClr val="tx2"/>
                </a:solidFill>
                <a:latin typeface="+mj-lt"/>
                <a:cs typeface="Segoe U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Rechteck 3"/>
          <p:cNvSpPr/>
          <p:nvPr userDrawn="1"/>
        </p:nvSpPr>
        <p:spPr>
          <a:xfrm>
            <a:off x="1242484" y="2728402"/>
            <a:ext cx="1257600" cy="941898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C74E3-AB15-41F1-80FF-B8132F679CF7}"/>
              </a:ext>
            </a:extLst>
          </p:cNvPr>
          <p:cNvSpPr txBox="1">
            <a:spLocks/>
          </p:cNvSpPr>
          <p:nvPr userDrawn="1"/>
        </p:nvSpPr>
        <p:spPr>
          <a:xfrm>
            <a:off x="10983453" y="6556020"/>
            <a:ext cx="1206473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z="1400" smtClean="0"/>
              <a:pPr/>
              <a:t>‹Nr.›</a:t>
            </a:fld>
            <a:endParaRPr lang="en-US" dirty="0"/>
          </a:p>
        </p:txBody>
      </p:sp>
      <p:cxnSp>
        <p:nvCxnSpPr>
          <p:cNvPr id="9" name="Gerade Verbindung 7">
            <a:extLst>
              <a:ext uri="{FF2B5EF4-FFF2-40B4-BE49-F238E27FC236}">
                <a16:creationId xmlns:a16="http://schemas.microsoft.com/office/drawing/2014/main" id="{76C83896-2690-4F0B-B00A-357C06DFD2BC}"/>
              </a:ext>
            </a:extLst>
          </p:cNvPr>
          <p:cNvCxnSpPr/>
          <p:nvPr userDrawn="1"/>
        </p:nvCxnSpPr>
        <p:spPr>
          <a:xfrm>
            <a:off x="762375" y="6538577"/>
            <a:ext cx="10762876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1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7">
            <a:extLst>
              <a:ext uri="{FF2B5EF4-FFF2-40B4-BE49-F238E27FC236}">
                <a16:creationId xmlns:a16="http://schemas.microsoft.com/office/drawing/2014/main" id="{1E4905E8-C1AB-4AD6-8CA3-FCECDBFF5E35}"/>
              </a:ext>
            </a:extLst>
          </p:cNvPr>
          <p:cNvCxnSpPr/>
          <p:nvPr userDrawn="1"/>
        </p:nvCxnSpPr>
        <p:spPr>
          <a:xfrm>
            <a:off x="762375" y="6538577"/>
            <a:ext cx="10762876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hteck 5">
            <a:extLst>
              <a:ext uri="{FF2B5EF4-FFF2-40B4-BE49-F238E27FC236}">
                <a16:creationId xmlns:a16="http://schemas.microsoft.com/office/drawing/2014/main" id="{08334B6A-01A4-4CA6-82E7-E158C1FAE5F4}"/>
              </a:ext>
            </a:extLst>
          </p:cNvPr>
          <p:cNvSpPr/>
          <p:nvPr userDrawn="1"/>
        </p:nvSpPr>
        <p:spPr>
          <a:xfrm>
            <a:off x="666960" y="357189"/>
            <a:ext cx="403200" cy="301625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 sz="1800" dirty="0"/>
          </a:p>
        </p:txBody>
      </p:sp>
      <p:cxnSp>
        <p:nvCxnSpPr>
          <p:cNvPr id="7" name="Gerade Verbindung 13">
            <a:extLst>
              <a:ext uri="{FF2B5EF4-FFF2-40B4-BE49-F238E27FC236}">
                <a16:creationId xmlns:a16="http://schemas.microsoft.com/office/drawing/2014/main" id="{1233BFFA-0071-4AF7-8B18-677B90D0B93B}"/>
              </a:ext>
            </a:extLst>
          </p:cNvPr>
          <p:cNvCxnSpPr/>
          <p:nvPr userDrawn="1"/>
        </p:nvCxnSpPr>
        <p:spPr>
          <a:xfrm>
            <a:off x="762373" y="922637"/>
            <a:ext cx="10800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0D9A35AC-F31D-44C5-B19D-020BAFEC7E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9600" y="147600"/>
            <a:ext cx="7124387" cy="56101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 b="1">
                <a:solidFill>
                  <a:srgbClr val="141313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für </a:t>
            </a:r>
            <a:r>
              <a:rPr lang="en-US" dirty="0" err="1"/>
              <a:t>Titel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BAC3573-A07C-49DA-A283-930C76759346}"/>
              </a:ext>
            </a:extLst>
          </p:cNvPr>
          <p:cNvSpPr txBox="1">
            <a:spLocks/>
          </p:cNvSpPr>
          <p:nvPr userDrawn="1"/>
        </p:nvSpPr>
        <p:spPr>
          <a:xfrm>
            <a:off x="10983453" y="6556020"/>
            <a:ext cx="1206473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z="1400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210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erade Verbindung 7"/>
          <p:cNvCxnSpPr/>
          <p:nvPr userDrawn="1"/>
        </p:nvCxnSpPr>
        <p:spPr>
          <a:xfrm>
            <a:off x="762375" y="6538577"/>
            <a:ext cx="10762876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1089600" y="147600"/>
            <a:ext cx="7124387" cy="56101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 b="1">
                <a:solidFill>
                  <a:srgbClr val="141313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für </a:t>
            </a:r>
            <a:r>
              <a:rPr lang="en-US" dirty="0" err="1"/>
              <a:t>Titel</a:t>
            </a:r>
            <a:endParaRPr lang="en-US" dirty="0"/>
          </a:p>
        </p:txBody>
      </p:sp>
      <p:sp>
        <p:nvSpPr>
          <p:cNvPr id="13" name="Rechteck 12"/>
          <p:cNvSpPr/>
          <p:nvPr userDrawn="1"/>
        </p:nvSpPr>
        <p:spPr>
          <a:xfrm>
            <a:off x="666960" y="357189"/>
            <a:ext cx="403200" cy="301625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 sz="1800" dirty="0"/>
          </a:p>
        </p:txBody>
      </p:sp>
      <p:cxnSp>
        <p:nvCxnSpPr>
          <p:cNvPr id="14" name="Gerade Verbindung 13"/>
          <p:cNvCxnSpPr/>
          <p:nvPr userDrawn="1"/>
        </p:nvCxnSpPr>
        <p:spPr>
          <a:xfrm>
            <a:off x="762373" y="922637"/>
            <a:ext cx="10800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abellenplatzhalter 2">
            <a:extLst>
              <a:ext uri="{FF2B5EF4-FFF2-40B4-BE49-F238E27FC236}">
                <a16:creationId xmlns:a16="http://schemas.microsoft.com/office/drawing/2014/main" id="{0141C9F9-BA73-4496-9111-F9285695185B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2390451" y="2209771"/>
            <a:ext cx="7411098" cy="27677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CH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6F3C570-FD81-4A36-AC4D-A33E106E8B46}"/>
              </a:ext>
            </a:extLst>
          </p:cNvPr>
          <p:cNvSpPr txBox="1">
            <a:spLocks/>
          </p:cNvSpPr>
          <p:nvPr userDrawn="1"/>
        </p:nvSpPr>
        <p:spPr>
          <a:xfrm>
            <a:off x="10983453" y="6556020"/>
            <a:ext cx="1206473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z="1400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01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s- oder Objek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erade Verbindung 7"/>
          <p:cNvCxnSpPr/>
          <p:nvPr userDrawn="1"/>
        </p:nvCxnSpPr>
        <p:spPr>
          <a:xfrm>
            <a:off x="762375" y="6538577"/>
            <a:ext cx="10762876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 userDrawn="1"/>
        </p:nvCxnSpPr>
        <p:spPr>
          <a:xfrm>
            <a:off x="762373" y="922637"/>
            <a:ext cx="10800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86663F-3887-42B2-AF29-18353CD28B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2373" y="1470701"/>
            <a:ext cx="10800000" cy="45244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3FF8B03-300E-4A04-AF0C-F29185F0B3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9600" y="147600"/>
            <a:ext cx="7124387" cy="56101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 b="1">
                <a:solidFill>
                  <a:srgbClr val="141313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für </a:t>
            </a:r>
            <a:r>
              <a:rPr lang="en-US" dirty="0" err="1"/>
              <a:t>Titel</a:t>
            </a:r>
            <a:endParaRPr lang="en-US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DD10B229-80DE-4050-B19B-DF46E668AD6C}"/>
              </a:ext>
            </a:extLst>
          </p:cNvPr>
          <p:cNvSpPr/>
          <p:nvPr userDrawn="1"/>
        </p:nvSpPr>
        <p:spPr>
          <a:xfrm>
            <a:off x="666960" y="357189"/>
            <a:ext cx="403200" cy="301625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 sz="1800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1493556-2551-441F-9519-4D5FAEF3470E}"/>
              </a:ext>
            </a:extLst>
          </p:cNvPr>
          <p:cNvSpPr txBox="1">
            <a:spLocks/>
          </p:cNvSpPr>
          <p:nvPr userDrawn="1"/>
        </p:nvSpPr>
        <p:spPr>
          <a:xfrm>
            <a:off x="10983453" y="6556020"/>
            <a:ext cx="1206473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z="1400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8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7">
            <a:extLst>
              <a:ext uri="{FF2B5EF4-FFF2-40B4-BE49-F238E27FC236}">
                <a16:creationId xmlns:a16="http://schemas.microsoft.com/office/drawing/2014/main" id="{3F5D995B-0870-4111-BB92-169A43677DA5}"/>
              </a:ext>
            </a:extLst>
          </p:cNvPr>
          <p:cNvCxnSpPr/>
          <p:nvPr userDrawn="1"/>
        </p:nvCxnSpPr>
        <p:spPr>
          <a:xfrm>
            <a:off x="762375" y="6538577"/>
            <a:ext cx="10762876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90FC0B9A-0695-4403-A2F1-BC9172B1B5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9600" y="147600"/>
            <a:ext cx="7124387" cy="56101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 b="1">
                <a:solidFill>
                  <a:srgbClr val="141313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für </a:t>
            </a:r>
            <a:r>
              <a:rPr lang="en-US" dirty="0" err="1"/>
              <a:t>Titel</a:t>
            </a:r>
            <a:endParaRPr lang="en-US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17C07660-8F45-4BBA-96C5-540494306679}"/>
              </a:ext>
            </a:extLst>
          </p:cNvPr>
          <p:cNvSpPr/>
          <p:nvPr userDrawn="1"/>
        </p:nvSpPr>
        <p:spPr>
          <a:xfrm>
            <a:off x="666960" y="357189"/>
            <a:ext cx="403200" cy="301625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 sz="1800" dirty="0"/>
          </a:p>
        </p:txBody>
      </p:sp>
      <p:cxnSp>
        <p:nvCxnSpPr>
          <p:cNvPr id="9" name="Gerade Verbindung 13">
            <a:extLst>
              <a:ext uri="{FF2B5EF4-FFF2-40B4-BE49-F238E27FC236}">
                <a16:creationId xmlns:a16="http://schemas.microsoft.com/office/drawing/2014/main" id="{3BF5C94E-ECAA-467C-BC56-A61C95945232}"/>
              </a:ext>
            </a:extLst>
          </p:cNvPr>
          <p:cNvCxnSpPr/>
          <p:nvPr userDrawn="1"/>
        </p:nvCxnSpPr>
        <p:spPr>
          <a:xfrm>
            <a:off x="762373" y="922637"/>
            <a:ext cx="10800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EEF3285-8A54-4AB9-A8AD-85C30B257A0C}"/>
              </a:ext>
            </a:extLst>
          </p:cNvPr>
          <p:cNvSpPr txBox="1">
            <a:spLocks/>
          </p:cNvSpPr>
          <p:nvPr userDrawn="1"/>
        </p:nvSpPr>
        <p:spPr>
          <a:xfrm>
            <a:off x="10983453" y="6556020"/>
            <a:ext cx="1206473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z="1400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53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trag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5"/>
          <p:cNvCxnSpPr/>
          <p:nvPr userDrawn="1"/>
        </p:nvCxnSpPr>
        <p:spPr>
          <a:xfrm>
            <a:off x="762375" y="6538577"/>
            <a:ext cx="10762876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 userDrawn="1"/>
        </p:nvSpPr>
        <p:spPr>
          <a:xfrm>
            <a:off x="666961" y="357189"/>
            <a:ext cx="403200" cy="301625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 sz="1800" dirty="0"/>
          </a:p>
        </p:txBody>
      </p:sp>
      <p:cxnSp>
        <p:nvCxnSpPr>
          <p:cNvPr id="14" name="Gerade Verbindung 13"/>
          <p:cNvCxnSpPr/>
          <p:nvPr userDrawn="1"/>
        </p:nvCxnSpPr>
        <p:spPr>
          <a:xfrm>
            <a:off x="762373" y="922637"/>
            <a:ext cx="10800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42485" y="1965326"/>
            <a:ext cx="9351988" cy="1326941"/>
          </a:xfrm>
          <a:prstGeom prst="rect">
            <a:avLst/>
          </a:prstGeom>
          <a:solidFill>
            <a:srgbClr val="0070C0"/>
          </a:solidFill>
        </p:spPr>
        <p:txBody>
          <a:bodyPr/>
          <a:lstStyle>
            <a:lvl1pPr marL="0" indent="0" algn="l">
              <a:buNone/>
              <a:defRPr sz="3000" b="1">
                <a:solidFill>
                  <a:schemeClr val="bg2"/>
                </a:solidFill>
                <a:latin typeface="+mn-lt"/>
                <a:cs typeface="Segoe U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für </a:t>
            </a:r>
            <a:r>
              <a:rPr lang="en-US" dirty="0" err="1"/>
              <a:t>Antrag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090480" y="148196"/>
            <a:ext cx="7764467" cy="56101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 b="1">
                <a:solidFill>
                  <a:srgbClr val="141313"/>
                </a:solidFill>
                <a:latin typeface="+mj-lt"/>
                <a:cs typeface="Segoe Ui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für </a:t>
            </a:r>
            <a:r>
              <a:rPr lang="en-US" dirty="0" err="1"/>
              <a:t>Titel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C8F3D9B-7281-4B9A-BFEC-5CD19B09B37A}"/>
              </a:ext>
            </a:extLst>
          </p:cNvPr>
          <p:cNvSpPr txBox="1">
            <a:spLocks/>
          </p:cNvSpPr>
          <p:nvPr userDrawn="1"/>
        </p:nvSpPr>
        <p:spPr>
          <a:xfrm>
            <a:off x="10983453" y="6556020"/>
            <a:ext cx="1206473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z="1400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B9891526-7C05-4AF5-B5A4-7198A7A508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lum bright="70000" contrast="-70000"/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0" t="4600" r="62625" b="4400"/>
          <a:stretch/>
        </p:blipFill>
        <p:spPr>
          <a:xfrm rot="1716383">
            <a:off x="5554482" y="116217"/>
            <a:ext cx="6414146" cy="736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42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1" r:id="rId2"/>
    <p:sldLayoutId id="2147483667" r:id="rId3"/>
    <p:sldLayoutId id="2147483662" r:id="rId4"/>
    <p:sldLayoutId id="2147483663" r:id="rId5"/>
    <p:sldLayoutId id="2147483666" r:id="rId6"/>
    <p:sldLayoutId id="2147483664" r:id="rId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C24B44-30F1-40FE-9CAD-BD85FCDB9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2679171"/>
            <a:ext cx="9144000" cy="1087933"/>
          </a:xfrm>
        </p:spPr>
        <p:txBody>
          <a:bodyPr>
            <a:normAutofit fontScale="90000"/>
          </a:bodyPr>
          <a:lstStyle/>
          <a:p>
            <a:br>
              <a:rPr lang="de-CH" b="1"/>
            </a:br>
            <a:r>
              <a:rPr lang="de-CH" b="1"/>
              <a:t>Traktandum </a:t>
            </a:r>
            <a:r>
              <a:rPr lang="de-CH" b="1" dirty="0"/>
              <a:t>5</a:t>
            </a:r>
            <a:br>
              <a:rPr lang="de-CH" b="1" dirty="0"/>
            </a:br>
            <a:br>
              <a:rPr lang="de-CH" b="1" dirty="0"/>
            </a:br>
            <a:r>
              <a:rPr lang="de-CH" b="1" dirty="0">
                <a:solidFill>
                  <a:srgbClr val="0070C0"/>
                </a:solidFill>
              </a:rPr>
              <a:t>Revision </a:t>
            </a:r>
            <a:r>
              <a:rPr lang="de-CH" b="1" dirty="0">
                <a:solidFill>
                  <a:srgbClr val="E2001A"/>
                </a:solidFill>
              </a:rPr>
              <a:t>Reglement über Zusatzbeiträge nach dem Ergänzungsleistungsgesetz</a:t>
            </a:r>
            <a:br>
              <a:rPr lang="de-CH" b="1" dirty="0">
                <a:solidFill>
                  <a:srgbClr val="E2001A"/>
                </a:solidFill>
              </a:rPr>
            </a:br>
            <a:br>
              <a:rPr lang="de-CH" b="1" dirty="0"/>
            </a:br>
            <a:r>
              <a:rPr lang="de-CH" b="1" dirty="0"/>
              <a:t>GVS 7. Dezember 2023</a:t>
            </a:r>
          </a:p>
        </p:txBody>
      </p:sp>
    </p:spTree>
    <p:extLst>
      <p:ext uri="{BB962C8B-B14F-4D97-AF65-F5344CB8AC3E}">
        <p14:creationId xmlns:p14="http://schemas.microsoft.com/office/powerpoint/2010/main" val="3595742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DA78B36-282C-4401-B681-649944C213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CH" sz="2200" dirty="0"/>
              <a:t>Für Bezügerinnen und Bezüger von Ergänzungsleistungen (EL), die im Kanton Basel-Landschaft im Alters- und Pflegeheimen oder in Spitälern leben, wurde ab dem 1.1.2018 eine Obergrenze für die anrechenbaren Heimtaxen (Hotellerie und Betreuung) eingeführt.</a:t>
            </a:r>
          </a:p>
          <a:p>
            <a:pPr marL="0" indent="0">
              <a:buClr>
                <a:srgbClr val="0070C0"/>
              </a:buClr>
              <a:buNone/>
              <a:defRPr/>
            </a:pPr>
            <a:endParaRPr lang="de-CH" sz="2200" dirty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CH" sz="2200" dirty="0"/>
              <a:t>Die SVA Basel-Landschaft berechnet den Anspruch auf Ergänzungsleistungen unter Berücksichtigung der EL-Heimobergrenze. Dadurch kann es zu einer Finanzierungslücke kommen, deren Deckung mittels Gesuch auf Zusatzbeiträge gedeckt werden kann.</a:t>
            </a:r>
          </a:p>
          <a:p>
            <a:pPr marL="0" indent="0">
              <a:buClr>
                <a:srgbClr val="0070C0"/>
              </a:buClr>
              <a:buNone/>
              <a:defRPr/>
            </a:pPr>
            <a:endParaRPr lang="de-CH" sz="2200" dirty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CH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Der Vollzug von Zusatzbeiträgen liegt bei den Gemeinden. </a:t>
            </a:r>
            <a:endParaRPr lang="de-DE" sz="2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CH" dirty="0"/>
              <a:t> 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F651C00-0316-4BBC-86DD-9D1DDDD2F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600" y="147600"/>
            <a:ext cx="10472773" cy="561014"/>
          </a:xfrm>
        </p:spPr>
        <p:txBody>
          <a:bodyPr/>
          <a:lstStyle/>
          <a:p>
            <a:r>
              <a:rPr lang="de-CH" dirty="0"/>
              <a:t>EL-Zusatzbeiträge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42D9622-EA91-4BAF-B8F5-B052BEF5265C}"/>
              </a:ext>
            </a:extLst>
          </p:cNvPr>
          <p:cNvSpPr txBox="1">
            <a:spLocks/>
          </p:cNvSpPr>
          <p:nvPr/>
        </p:nvSpPr>
        <p:spPr>
          <a:xfrm>
            <a:off x="698812" y="6556020"/>
            <a:ext cx="3562103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GVS 7.12.2023 / GR B. Graber</a:t>
            </a:r>
          </a:p>
        </p:txBody>
      </p:sp>
    </p:spTree>
    <p:extLst>
      <p:ext uri="{BB962C8B-B14F-4D97-AF65-F5344CB8AC3E}">
        <p14:creationId xmlns:p14="http://schemas.microsoft.com/office/powerpoint/2010/main" val="2407425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60C1B2F3-C6E6-4DE0-91F4-A77460FCB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Pflegefinanzierung 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F3C3CBA-FDCC-49BF-BEB5-2BC7237862F0}"/>
              </a:ext>
            </a:extLst>
          </p:cNvPr>
          <p:cNvSpPr/>
          <p:nvPr/>
        </p:nvSpPr>
        <p:spPr bwMode="auto">
          <a:xfrm>
            <a:off x="5391694" y="3334795"/>
            <a:ext cx="2043905" cy="767268"/>
          </a:xfrm>
          <a:prstGeom prst="rect">
            <a:avLst/>
          </a:prstGeom>
          <a:solidFill>
            <a:srgbClr val="019893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de-CH" b="1" dirty="0">
                <a:solidFill>
                  <a:srgbClr val="000000"/>
                </a:solidFill>
              </a:rPr>
              <a:t>Bewohner</a:t>
            </a:r>
          </a:p>
          <a:p>
            <a:pPr algn="ctr" eaLnBrk="0" hangingPunct="0"/>
            <a:r>
              <a:rPr lang="de-CH" sz="1200" dirty="0">
                <a:solidFill>
                  <a:srgbClr val="000000"/>
                </a:solidFill>
              </a:rPr>
              <a:t>Max. CHF 23.00</a:t>
            </a:r>
          </a:p>
          <a:p>
            <a:pPr algn="ctr" eaLnBrk="0" hangingPunct="0"/>
            <a:r>
              <a:rPr lang="de-CH" sz="1200" dirty="0">
                <a:solidFill>
                  <a:srgbClr val="000000"/>
                </a:solidFill>
              </a:rPr>
              <a:t>20% von KV, evtl. EL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8A0F214-3DE6-4D64-972B-3E0280ADDB47}"/>
              </a:ext>
            </a:extLst>
          </p:cNvPr>
          <p:cNvSpPr/>
          <p:nvPr/>
        </p:nvSpPr>
        <p:spPr bwMode="auto">
          <a:xfrm>
            <a:off x="5391694" y="4102063"/>
            <a:ext cx="2043905" cy="1481357"/>
          </a:xfrm>
          <a:prstGeom prst="rect">
            <a:avLst/>
          </a:prstGeom>
          <a:solidFill>
            <a:schemeClr val="accent1">
              <a:lumMod val="75000"/>
              <a:alpha val="66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de-CH" dirty="0">
                <a:solidFill>
                  <a:srgbClr val="000000"/>
                </a:solidFill>
              </a:rPr>
              <a:t> </a:t>
            </a:r>
            <a:r>
              <a:rPr lang="de-CH" b="1" dirty="0">
                <a:solidFill>
                  <a:srgbClr val="000000"/>
                </a:solidFill>
              </a:rPr>
              <a:t>Kranken-versicherung</a:t>
            </a:r>
            <a:r>
              <a:rPr lang="de-CH" dirty="0">
                <a:solidFill>
                  <a:srgbClr val="000000"/>
                </a:solidFill>
              </a:rPr>
              <a:t> </a:t>
            </a:r>
          </a:p>
          <a:p>
            <a:pPr algn="ctr" eaLnBrk="0" hangingPunct="0">
              <a:spcBef>
                <a:spcPts val="600"/>
              </a:spcBef>
            </a:pPr>
            <a:r>
              <a:rPr lang="de-CH" sz="1200" dirty="0">
                <a:solidFill>
                  <a:srgbClr val="000000"/>
                </a:solidFill>
              </a:rPr>
              <a:t>Fixer, nach Zeitaufwand abgestufter Betrag für ganze Schweiz von EDI festgelegt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8535CCEA-FCA7-4E7F-BD11-6359F8919D3C}"/>
              </a:ext>
            </a:extLst>
          </p:cNvPr>
          <p:cNvGrpSpPr/>
          <p:nvPr/>
        </p:nvGrpSpPr>
        <p:grpSpPr>
          <a:xfrm>
            <a:off x="5388123" y="1613102"/>
            <a:ext cx="2047476" cy="1721693"/>
            <a:chOff x="2591810" y="954635"/>
            <a:chExt cx="2047476" cy="1721693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5784A33D-2855-470C-8C61-67CDDA8D71E1}"/>
                </a:ext>
              </a:extLst>
            </p:cNvPr>
            <p:cNvSpPr/>
            <p:nvPr/>
          </p:nvSpPr>
          <p:spPr bwMode="auto">
            <a:xfrm>
              <a:off x="2595381" y="954635"/>
              <a:ext cx="2043905" cy="1721693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37000"/>
              </a:schemeClr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de-CH" b="1" dirty="0">
                  <a:solidFill>
                    <a:srgbClr val="000000"/>
                  </a:solidFill>
                </a:rPr>
                <a:t>Öffentliche Hand</a:t>
              </a:r>
              <a:endParaRPr lang="de-CH" dirty="0">
                <a:solidFill>
                  <a:srgbClr val="000000"/>
                </a:solidFill>
              </a:endParaRPr>
            </a:p>
            <a:p>
              <a:pPr algn="ctr" eaLnBrk="0" hangingPunct="0"/>
              <a:r>
                <a:rPr lang="de-CH" sz="1200" dirty="0">
                  <a:solidFill>
                    <a:srgbClr val="000000"/>
                  </a:solidFill>
                </a:rPr>
                <a:t>Pflegenormkosten, Ergänzungsleistungen, </a:t>
              </a:r>
              <a:r>
                <a:rPr lang="de-CH" sz="1200" dirty="0" err="1">
                  <a:solidFill>
                    <a:srgbClr val="000000"/>
                  </a:solidFill>
                </a:rPr>
                <a:t>evt.</a:t>
              </a:r>
              <a:r>
                <a:rPr lang="de-CH" sz="1200" dirty="0">
                  <a:solidFill>
                    <a:srgbClr val="000000"/>
                  </a:solidFill>
                </a:rPr>
                <a:t> EL Zusatzbeiträge</a:t>
              </a:r>
              <a:endParaRPr lang="de-CH" sz="1200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649C2307-052C-40AF-B53A-C83D58DF6CCA}"/>
                </a:ext>
              </a:extLst>
            </p:cNvPr>
            <p:cNvSpPr/>
            <p:nvPr/>
          </p:nvSpPr>
          <p:spPr>
            <a:xfrm>
              <a:off x="2591810" y="1518611"/>
              <a:ext cx="2047475" cy="1131915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</p:grpSp>
      <p:sp>
        <p:nvSpPr>
          <p:cNvPr id="14" name="Textfeld 13">
            <a:extLst>
              <a:ext uri="{FF2B5EF4-FFF2-40B4-BE49-F238E27FC236}">
                <a16:creationId xmlns:a16="http://schemas.microsoft.com/office/drawing/2014/main" id="{1B79A47A-E952-478A-A37C-530B1E832B97}"/>
              </a:ext>
            </a:extLst>
          </p:cNvPr>
          <p:cNvSpPr txBox="1"/>
          <p:nvPr/>
        </p:nvSpPr>
        <p:spPr>
          <a:xfrm>
            <a:off x="3188473" y="1613102"/>
            <a:ext cx="2178658" cy="397031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chemeClr val="tx2"/>
                </a:solidFill>
              </a:rPr>
              <a:t>Gesamtkosten bei Heimaufenthalt </a:t>
            </a:r>
          </a:p>
          <a:p>
            <a:r>
              <a:rPr lang="de-CH" dirty="0">
                <a:solidFill>
                  <a:schemeClr val="tx2"/>
                </a:solidFill>
              </a:rPr>
              <a:t>(Pflege, Hotellerie, Betreuung)</a:t>
            </a:r>
          </a:p>
          <a:p>
            <a:endParaRPr lang="de-CH" dirty="0">
              <a:solidFill>
                <a:schemeClr val="tx2"/>
              </a:solidFill>
            </a:endParaRPr>
          </a:p>
          <a:p>
            <a:endParaRPr lang="de-CH" dirty="0">
              <a:solidFill>
                <a:schemeClr val="tx2"/>
              </a:solidFill>
            </a:endParaRPr>
          </a:p>
          <a:p>
            <a:endParaRPr lang="de-CH" dirty="0">
              <a:solidFill>
                <a:schemeClr val="tx2"/>
              </a:solidFill>
            </a:endParaRPr>
          </a:p>
          <a:p>
            <a:endParaRPr lang="de-CH" dirty="0">
              <a:solidFill>
                <a:schemeClr val="tx2"/>
              </a:solidFill>
            </a:endParaRPr>
          </a:p>
          <a:p>
            <a:endParaRPr lang="de-CH" dirty="0">
              <a:solidFill>
                <a:schemeClr val="tx2"/>
              </a:solidFill>
            </a:endParaRPr>
          </a:p>
          <a:p>
            <a:endParaRPr lang="de-CH" dirty="0">
              <a:solidFill>
                <a:schemeClr val="tx2"/>
              </a:solidFill>
            </a:endParaRPr>
          </a:p>
          <a:p>
            <a:endParaRPr lang="de-CH" dirty="0">
              <a:solidFill>
                <a:schemeClr val="tx2"/>
              </a:solidFill>
            </a:endParaRPr>
          </a:p>
          <a:p>
            <a:endParaRPr lang="de-CH" dirty="0">
              <a:solidFill>
                <a:schemeClr val="tx2"/>
              </a:solidFill>
            </a:endParaRPr>
          </a:p>
          <a:p>
            <a:endParaRPr lang="de-CH" dirty="0">
              <a:solidFill>
                <a:schemeClr val="tx2"/>
              </a:solidFill>
            </a:endParaRPr>
          </a:p>
          <a:p>
            <a:endParaRPr lang="de-CH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95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DA78B36-282C-4401-B681-649944C213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CH" sz="2200" dirty="0"/>
              <a:t>Seit 12. Dezember 2017 in Kraft.</a:t>
            </a:r>
          </a:p>
          <a:p>
            <a:pPr marL="0" indent="0">
              <a:buClr>
                <a:srgbClr val="0070C0"/>
              </a:buClr>
              <a:buNone/>
              <a:defRPr/>
            </a:pPr>
            <a:endParaRPr lang="de-CH" sz="2200" dirty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CH" sz="2200" dirty="0"/>
              <a:t>Regelt: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CH" sz="1800" dirty="0"/>
              <a:t>Geltungsbereich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CH" sz="1800" dirty="0"/>
              <a:t>Zuständigkeit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CH" sz="1800" dirty="0"/>
              <a:t>Begrenzung der Zusatzbeiträge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CH" sz="1800" dirty="0"/>
              <a:t>Rückzahlbarkeit der Zusatzbeiträge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CH" sz="1800" dirty="0"/>
              <a:t>Einschränkung der Rückzahlbarkeit bei selbstbewohntem Wohneigentum des nicht im Heim lebenden Ehepartners </a:t>
            </a:r>
          </a:p>
          <a:p>
            <a:pPr marL="457200" lvl="1" indent="0">
              <a:buClr>
                <a:srgbClr val="0070C0"/>
              </a:buClr>
              <a:buNone/>
              <a:defRPr/>
            </a:pPr>
            <a:r>
              <a:rPr lang="de-CH" sz="1800" dirty="0"/>
              <a:t> 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endParaRPr lang="de-DE" sz="2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CH" dirty="0"/>
              <a:t> 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F651C00-0316-4BBC-86DD-9D1DDDD2F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600" y="147600"/>
            <a:ext cx="10472773" cy="561014"/>
          </a:xfrm>
        </p:spPr>
        <p:txBody>
          <a:bodyPr/>
          <a:lstStyle/>
          <a:p>
            <a:r>
              <a:rPr lang="de-CH" dirty="0"/>
              <a:t>Das aktuelle Reglement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42D9622-EA91-4BAF-B8F5-B052BEF5265C}"/>
              </a:ext>
            </a:extLst>
          </p:cNvPr>
          <p:cNvSpPr txBox="1">
            <a:spLocks/>
          </p:cNvSpPr>
          <p:nvPr/>
        </p:nvSpPr>
        <p:spPr>
          <a:xfrm>
            <a:off x="698812" y="6556020"/>
            <a:ext cx="3562103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GVS 7.12.2023 / GR B. Graber</a:t>
            </a:r>
          </a:p>
        </p:txBody>
      </p:sp>
    </p:spTree>
    <p:extLst>
      <p:ext uri="{BB962C8B-B14F-4D97-AF65-F5344CB8AC3E}">
        <p14:creationId xmlns:p14="http://schemas.microsoft.com/office/powerpoint/2010/main" val="1830761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DA78B36-282C-4401-B681-649944C213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CH" sz="2200" dirty="0"/>
              <a:t>Berücksichtigt nicht die Versorgungsregion BPA Leimental (seit 1.1.2021).</a:t>
            </a:r>
          </a:p>
          <a:p>
            <a:pPr marL="0" indent="0">
              <a:buClr>
                <a:srgbClr val="0070C0"/>
              </a:buClr>
              <a:buNone/>
              <a:defRPr/>
            </a:pPr>
            <a:endParaRPr lang="de-CH" sz="2200" dirty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CH" sz="2200" dirty="0"/>
              <a:t>Regelt nicht: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CH" sz="1800" dirty="0"/>
              <a:t>Vorgehen bei Ehepaaren 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CH" sz="1800" dirty="0"/>
              <a:t>Vermögensfreibetrag bei Rückerstattungen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CH" sz="1800" dirty="0"/>
              <a:t>Heimeintritt ausserhalb der Versorgungsregion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CH" sz="1800" dirty="0"/>
              <a:t>Unverschuldete Eintritte in teureres Heim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CH" sz="1800" dirty="0"/>
              <a:t>Härtefallregelung</a:t>
            </a:r>
          </a:p>
          <a:p>
            <a:pPr marL="0" indent="0">
              <a:buClr>
                <a:srgbClr val="0070C0"/>
              </a:buClr>
              <a:buNone/>
              <a:defRPr/>
            </a:pPr>
            <a:endParaRPr lang="de-CH" sz="1800" dirty="0"/>
          </a:p>
          <a:p>
            <a:pPr marL="0" indent="0">
              <a:buClr>
                <a:srgbClr val="0070C0"/>
              </a:buClr>
              <a:buNone/>
              <a:defRPr/>
            </a:pPr>
            <a:r>
              <a:rPr lang="de-CH" sz="1800" dirty="0">
                <a:sym typeface="Wingdings" panose="05000000000000000000" pitchFamily="2" charset="2"/>
              </a:rPr>
              <a:t> </a:t>
            </a:r>
            <a:r>
              <a:rPr lang="de-CH" sz="2200" dirty="0"/>
              <a:t>Um den Vollzug gewährleisten zu können, werden für die Praxis die rechtlichen Grundlagen benötigt. 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endParaRPr lang="de-CH" sz="2200" dirty="0"/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endParaRPr lang="de-CH" sz="1800" dirty="0"/>
          </a:p>
          <a:p>
            <a:pPr marL="457200" lvl="1" indent="0">
              <a:buClr>
                <a:srgbClr val="0070C0"/>
              </a:buClr>
              <a:buNone/>
              <a:defRPr/>
            </a:pPr>
            <a:r>
              <a:rPr lang="de-CH" sz="1800" dirty="0"/>
              <a:t> 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endParaRPr lang="de-DE" sz="2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CH" dirty="0"/>
              <a:t> 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F651C00-0316-4BBC-86DD-9D1DDDD2F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600" y="147600"/>
            <a:ext cx="10472773" cy="561014"/>
          </a:xfrm>
        </p:spPr>
        <p:txBody>
          <a:bodyPr/>
          <a:lstStyle/>
          <a:p>
            <a:r>
              <a:rPr lang="de-CH" dirty="0"/>
              <a:t>Das aktuelle Reglement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42D9622-EA91-4BAF-B8F5-B052BEF5265C}"/>
              </a:ext>
            </a:extLst>
          </p:cNvPr>
          <p:cNvSpPr txBox="1">
            <a:spLocks/>
          </p:cNvSpPr>
          <p:nvPr/>
        </p:nvSpPr>
        <p:spPr>
          <a:xfrm>
            <a:off x="698812" y="6556020"/>
            <a:ext cx="3562103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GVS 7.12.2023 / GR B. Graber</a:t>
            </a:r>
          </a:p>
        </p:txBody>
      </p:sp>
    </p:spTree>
    <p:extLst>
      <p:ext uri="{BB962C8B-B14F-4D97-AF65-F5344CB8AC3E}">
        <p14:creationId xmlns:p14="http://schemas.microsoft.com/office/powerpoint/2010/main" val="3280294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AD9E6B4-BC43-4AC5-A575-9644BE6352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DE" sz="2200" dirty="0"/>
              <a:t>Ehepaare</a:t>
            </a:r>
          </a:p>
          <a:p>
            <a:pPr lvl="1" defTabSz="9144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DE" sz="1600" dirty="0"/>
              <a:t>Sofern beide Eheleute in einem Alters- und Pflegeheim leben, wird die Rückerstattung erst nach dem Hinschied des überlebenden Ehegattens geprüft. </a:t>
            </a:r>
          </a:p>
          <a:p>
            <a:pPr marL="0" lvl="0" indent="0" defTabSz="914400">
              <a:spcBef>
                <a:spcPts val="0"/>
              </a:spcBef>
              <a:buClr>
                <a:srgbClr val="0070C0"/>
              </a:buClr>
              <a:buNone/>
              <a:defRPr/>
            </a:pPr>
            <a:endParaRPr lang="de-DE" sz="2200" dirty="0"/>
          </a:p>
          <a:p>
            <a:pPr lvl="0" defTabSz="9144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DE" sz="2200" dirty="0"/>
              <a:t>Vermögensfreibetrag bei Rückerstattungen	</a:t>
            </a:r>
          </a:p>
          <a:p>
            <a:pPr lvl="1" defTabSz="9144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DE" sz="1600" dirty="0"/>
              <a:t>Neu Grundlage für Regelung in der Verordnung vorgesehen. </a:t>
            </a:r>
          </a:p>
          <a:p>
            <a:pPr marL="457200" lvl="1" indent="0" defTabSz="914400">
              <a:spcBef>
                <a:spcPts val="0"/>
              </a:spcBef>
              <a:buClr>
                <a:srgbClr val="0070C0"/>
              </a:buClr>
              <a:buNone/>
              <a:defRPr/>
            </a:pPr>
            <a:endParaRPr lang="de-DE" sz="2200" dirty="0"/>
          </a:p>
          <a:p>
            <a:pPr defTabSz="9144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DE" sz="2200" dirty="0"/>
              <a:t>Rückerstattung bei Heimeintritt </a:t>
            </a:r>
            <a:r>
              <a:rPr lang="de-DE" sz="2200" dirty="0" err="1"/>
              <a:t>ausserhalb</a:t>
            </a:r>
            <a:r>
              <a:rPr lang="de-DE" sz="2200" dirty="0"/>
              <a:t> der Versorgungsregion</a:t>
            </a:r>
          </a:p>
          <a:p>
            <a:pPr lvl="1" defTabSz="9144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DE" sz="1600" dirty="0"/>
              <a:t>Im Sinne der Gleichbehandlung wurde neu die Rückerstattung im Falle eine Heimaufenthalts </a:t>
            </a:r>
            <a:r>
              <a:rPr lang="de-DE" sz="1600" dirty="0" err="1"/>
              <a:t>ausserhalb</a:t>
            </a:r>
            <a:r>
              <a:rPr lang="de-DE" sz="1600" dirty="0"/>
              <a:t> der Versorgungsregion explizit festgehalten. </a:t>
            </a:r>
          </a:p>
          <a:p>
            <a:pPr marL="457200" lvl="1" indent="0" defTabSz="914400">
              <a:spcBef>
                <a:spcPts val="0"/>
              </a:spcBef>
              <a:buClr>
                <a:srgbClr val="0070C0"/>
              </a:buClr>
              <a:buNone/>
              <a:defRPr/>
            </a:pPr>
            <a:endParaRPr lang="de-DE" sz="2200" dirty="0"/>
          </a:p>
          <a:p>
            <a:pPr defTabSz="9144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DE" sz="2200" dirty="0"/>
              <a:t>Unverschuldeter Heimeintritt in teureres Heim </a:t>
            </a:r>
          </a:p>
          <a:p>
            <a:pPr lvl="1" defTabSz="9144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DE" sz="1600" dirty="0"/>
              <a:t>Neu Grundlage für Übernahme der Zusatzbeiträge sowie die zu leistenden Rückerstattungen bei teureren Heimen, sofern der Eintritt unverschuldet erfolgt. 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0C6DD1A9-5C3C-41CB-ABBD-C8F59616C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600" y="147600"/>
            <a:ext cx="10407986" cy="561014"/>
          </a:xfrm>
        </p:spPr>
        <p:txBody>
          <a:bodyPr/>
          <a:lstStyle/>
          <a:p>
            <a:r>
              <a:rPr lang="de-CH" dirty="0"/>
              <a:t>Massgebliche Änderungen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D4AF7-A03A-4409-95B4-24E44C311887}"/>
              </a:ext>
            </a:extLst>
          </p:cNvPr>
          <p:cNvSpPr txBox="1">
            <a:spLocks/>
          </p:cNvSpPr>
          <p:nvPr/>
        </p:nvSpPr>
        <p:spPr>
          <a:xfrm>
            <a:off x="698812" y="6556020"/>
            <a:ext cx="3562103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GVS 7.12.2023 / GR B. Graber</a:t>
            </a:r>
          </a:p>
        </p:txBody>
      </p:sp>
    </p:spTree>
    <p:extLst>
      <p:ext uri="{BB962C8B-B14F-4D97-AF65-F5344CB8AC3E}">
        <p14:creationId xmlns:p14="http://schemas.microsoft.com/office/powerpoint/2010/main" val="1606987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AD9E6B4-BC43-4AC5-A575-9644BE6352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DE" sz="2200" dirty="0"/>
              <a:t>Härtefallregelung</a:t>
            </a:r>
          </a:p>
          <a:p>
            <a:pPr lvl="1" defTabSz="9144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DE" sz="1600" dirty="0"/>
              <a:t>Neu wurde die Grundlage für Härtefallregelungen geschaffen. </a:t>
            </a:r>
          </a:p>
          <a:p>
            <a:pPr marL="457200" lvl="1" indent="0" defTabSz="914400">
              <a:spcBef>
                <a:spcPts val="0"/>
              </a:spcBef>
              <a:buClr>
                <a:srgbClr val="0070C0"/>
              </a:buClr>
              <a:buNone/>
              <a:defRPr/>
            </a:pPr>
            <a:endParaRPr lang="de-DE" sz="2200" dirty="0"/>
          </a:p>
          <a:p>
            <a:pPr defTabSz="9144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CH" sz="2000" dirty="0"/>
              <a:t>Klärung der Begrifflichkeiten	</a:t>
            </a:r>
          </a:p>
          <a:p>
            <a:pPr lvl="1" defTabSz="9144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CH" sz="1600" dirty="0"/>
              <a:t>Neu wurden die Begrifflichkeiten im Reglement erläutert. </a:t>
            </a:r>
          </a:p>
          <a:p>
            <a:pPr marL="457200" lvl="1" indent="0" defTabSz="914400">
              <a:spcBef>
                <a:spcPts val="0"/>
              </a:spcBef>
              <a:buClr>
                <a:srgbClr val="0070C0"/>
              </a:buClr>
              <a:buNone/>
              <a:defRPr/>
            </a:pPr>
            <a:endParaRPr lang="de-CH" sz="2200" dirty="0"/>
          </a:p>
          <a:p>
            <a:pPr defTabSz="9144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CH" sz="2000" dirty="0"/>
              <a:t>Zahlungsformalitäten</a:t>
            </a:r>
          </a:p>
          <a:p>
            <a:pPr lvl="1" defTabSz="9144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CH" sz="1600" dirty="0"/>
              <a:t>Neu wurde die Zahlungsabwicklung festgehalten.</a:t>
            </a:r>
          </a:p>
          <a:p>
            <a:pPr defTabSz="9144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endParaRPr lang="de-CH" sz="2000" dirty="0"/>
          </a:p>
          <a:p>
            <a:pPr defTabSz="9144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CH" sz="2000" dirty="0"/>
              <a:t>Wegfall der Zinsen</a:t>
            </a:r>
          </a:p>
          <a:p>
            <a:pPr lvl="1" defTabSz="9144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CH" sz="1600" dirty="0"/>
              <a:t>Auf die Verzinsung der Rückerstattung wurde verzichtet. </a:t>
            </a:r>
          </a:p>
          <a:p>
            <a:pPr lvl="1" defTabSz="9144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endParaRPr lang="de-CH" sz="1600" dirty="0"/>
          </a:p>
          <a:p>
            <a:pPr defTabSz="914400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de-CH" sz="2000" dirty="0"/>
              <a:t>Ergänzung der Versorgungsregion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0C6DD1A9-5C3C-41CB-ABBD-C8F59616C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600" y="147600"/>
            <a:ext cx="10407986" cy="561014"/>
          </a:xfrm>
        </p:spPr>
        <p:txBody>
          <a:bodyPr/>
          <a:lstStyle/>
          <a:p>
            <a:r>
              <a:rPr lang="de-CH" dirty="0"/>
              <a:t>Massgebliche Änderungen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D4AF7-A03A-4409-95B4-24E44C311887}"/>
              </a:ext>
            </a:extLst>
          </p:cNvPr>
          <p:cNvSpPr txBox="1">
            <a:spLocks/>
          </p:cNvSpPr>
          <p:nvPr/>
        </p:nvSpPr>
        <p:spPr>
          <a:xfrm>
            <a:off x="698812" y="6556020"/>
            <a:ext cx="3562103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GVS 7.12.2023 / GR B. Graber</a:t>
            </a:r>
          </a:p>
        </p:txBody>
      </p:sp>
    </p:spTree>
    <p:extLst>
      <p:ext uri="{BB962C8B-B14F-4D97-AF65-F5344CB8AC3E}">
        <p14:creationId xmlns:p14="http://schemas.microsoft.com/office/powerpoint/2010/main" val="1097920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B18AC15B-8BDB-4243-AAAD-60E7D2F8BF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2485" y="1965326"/>
            <a:ext cx="9351988" cy="2352232"/>
          </a:xfrm>
        </p:spPr>
        <p:txBody>
          <a:bodyPr/>
          <a:lstStyle/>
          <a:p>
            <a:r>
              <a:rPr lang="de-CH" sz="2800" b="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Gemeinderat beantragt der Einwohnergemeindeversammlung, der Revision des </a:t>
            </a:r>
            <a:r>
              <a:rPr lang="de-CH" sz="2800" b="0" i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Reglementes </a:t>
            </a:r>
            <a:r>
              <a:rPr lang="de-CH" sz="2800" b="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über Zusatzbeiträge nach dem Ergänzungsleistungsgesetz zuzustimmen. </a:t>
            </a:r>
            <a:endParaRPr lang="en-US" sz="2400" b="0" dirty="0"/>
          </a:p>
          <a:p>
            <a:endParaRPr lang="de-CH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925621C-E031-4E73-95B5-D29792FDC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Antrag des Gemeinderats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E053FBA-1612-4C18-B1EE-2C84EFECAE0B}"/>
              </a:ext>
            </a:extLst>
          </p:cNvPr>
          <p:cNvSpPr txBox="1">
            <a:spLocks/>
          </p:cNvSpPr>
          <p:nvPr/>
        </p:nvSpPr>
        <p:spPr>
          <a:xfrm>
            <a:off x="698812" y="6556020"/>
            <a:ext cx="3562103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GVS 7.12.2023 / GR B. Graber</a:t>
            </a:r>
          </a:p>
        </p:txBody>
      </p:sp>
    </p:spTree>
    <p:extLst>
      <p:ext uri="{BB962C8B-B14F-4D97-AF65-F5344CB8AC3E}">
        <p14:creationId xmlns:p14="http://schemas.microsoft.com/office/powerpoint/2010/main" val="2262125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1ABE5A-5EB6-4C70-AEF4-973CCA9AA3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/>
              <a:t>Fragen?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E769D5D-3B72-4237-A687-A333850C9F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03328" y="3868656"/>
            <a:ext cx="8796192" cy="1326941"/>
          </a:xfrm>
        </p:spPr>
        <p:txBody>
          <a:bodyPr/>
          <a:lstStyle/>
          <a:p>
            <a:r>
              <a:rPr lang="de-CH" dirty="0"/>
              <a:t>Vielen Dank für Ihre Aufmerksamkeit.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0AA1CA3-209C-44EE-9C7A-745A0A70A4C9}"/>
              </a:ext>
            </a:extLst>
          </p:cNvPr>
          <p:cNvSpPr txBox="1">
            <a:spLocks/>
          </p:cNvSpPr>
          <p:nvPr/>
        </p:nvSpPr>
        <p:spPr>
          <a:xfrm>
            <a:off x="698812" y="6556020"/>
            <a:ext cx="3562103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GVS 7.12.2023 / GR B. Graber</a:t>
            </a:r>
          </a:p>
        </p:txBody>
      </p:sp>
    </p:spTree>
    <p:extLst>
      <p:ext uri="{BB962C8B-B14F-4D97-AF65-F5344CB8AC3E}">
        <p14:creationId xmlns:p14="http://schemas.microsoft.com/office/powerpoint/2010/main" val="394723190"/>
      </p:ext>
    </p:extLst>
  </p:cSld>
  <p:clrMapOvr>
    <a:masterClrMapping/>
  </p:clrMapOvr>
</p:sld>
</file>

<file path=ppt/theme/theme1.xml><?xml version="1.0" encoding="utf-8"?>
<a:theme xmlns:a="http://schemas.openxmlformats.org/drawingml/2006/main" name="Gemeinde Therwil">
  <a:themeElements>
    <a:clrScheme name="Benutzerdefiniert 1">
      <a:dk1>
        <a:srgbClr val="A3A4A2"/>
      </a:dk1>
      <a:lt1>
        <a:sysClr val="window" lastClr="FFFFFF"/>
      </a:lt1>
      <a:dk2>
        <a:srgbClr val="141313"/>
      </a:dk2>
      <a:lt2>
        <a:srgbClr val="FFFFFE"/>
      </a:lt2>
      <a:accent1>
        <a:srgbClr val="FFD816"/>
      </a:accent1>
      <a:accent2>
        <a:srgbClr val="636463"/>
      </a:accent2>
      <a:accent3>
        <a:srgbClr val="8E8F8D"/>
      </a:accent3>
      <a:accent4>
        <a:srgbClr val="C0C1BF"/>
      </a:accent4>
      <a:accent5>
        <a:srgbClr val="FFEC84"/>
      </a:accent5>
      <a:accent6>
        <a:srgbClr val="4A9FCD"/>
      </a:accent6>
      <a:hlink>
        <a:srgbClr val="0070C0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443</Words>
  <Application>Microsoft Office PowerPoint</Application>
  <PresentationFormat>Breitbild</PresentationFormat>
  <Paragraphs>91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Arial</vt:lpstr>
      <vt:lpstr>Calibri</vt:lpstr>
      <vt:lpstr>Segoe UI</vt:lpstr>
      <vt:lpstr>Segoe UI</vt:lpstr>
      <vt:lpstr>Times New Roman</vt:lpstr>
      <vt:lpstr>Wingdings</vt:lpstr>
      <vt:lpstr>Gemeinde Therwil</vt:lpstr>
      <vt:lpstr> Traktandum 5  Revision Reglement über Zusatzbeiträge nach dem Ergänzungsleistungsgesetz  GVS 7. Dezember 2023</vt:lpstr>
      <vt:lpstr>EL-Zusatzbeiträge</vt:lpstr>
      <vt:lpstr>Pflegefinanzierung </vt:lpstr>
      <vt:lpstr>Das aktuelle Reglement</vt:lpstr>
      <vt:lpstr>Das aktuelle Reglement</vt:lpstr>
      <vt:lpstr>Massgebliche Änderungen</vt:lpstr>
      <vt:lpstr>Massgebliche Änderungen</vt:lpstr>
      <vt:lpstr>Antrag des Gemeinderats</vt:lpstr>
      <vt:lpstr>Fragen?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Patrick Rüegg</dc:creator>
  <cp:lastModifiedBy>Carmen Gallati</cp:lastModifiedBy>
  <cp:revision>75</cp:revision>
  <cp:lastPrinted>2023-11-02T12:53:25Z</cp:lastPrinted>
  <dcterms:created xsi:type="dcterms:W3CDTF">2020-03-06T12:35:51Z</dcterms:created>
  <dcterms:modified xsi:type="dcterms:W3CDTF">2023-12-13T16:41:59Z</dcterms:modified>
</cp:coreProperties>
</file>