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Constien" initials="AC" lastIdx="1" clrIdx="0">
    <p:extLst>
      <p:ext uri="{19B8F6BF-5375-455C-9EA6-DF929625EA0E}">
        <p15:presenceInfo xmlns:p15="http://schemas.microsoft.com/office/powerpoint/2012/main" userId="Anja Const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1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E3B6-6CF5-456D-8E76-202217CAE679}" type="datetimeFigureOut">
              <a:rPr lang="de-CH" smtClean="0"/>
              <a:t>13.12.2023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F302C-6761-45CB-B361-53E820022C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A8884ED-4E84-4685-9C96-FFBFACBB5F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3583956"/>
            <a:ext cx="9144000" cy="108793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Traktandum X</a:t>
            </a: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GVS 7. Dezember 2023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E89644-55FE-4181-BF43-C24123063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7" y="507993"/>
            <a:ext cx="3587462" cy="15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03328" y="2639028"/>
            <a:ext cx="8796192" cy="64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03328" y="3199352"/>
            <a:ext cx="8796192" cy="13269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  <a:latin typeface="+mj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hteck 3"/>
          <p:cNvSpPr/>
          <p:nvPr userDrawn="1"/>
        </p:nvSpPr>
        <p:spPr>
          <a:xfrm>
            <a:off x="1242484" y="2728402"/>
            <a:ext cx="1257600" cy="94189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C74E3-AB15-41F1-80FF-B8132F679CF7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76C83896-2690-4F0B-B00A-357C06DFD2BC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1E4905E8-C1AB-4AD6-8CA3-FCECDBFF5E3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08334B6A-01A4-4CA6-82E7-E158C1FAE5F4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7" name="Gerade Verbindung 13">
            <a:extLst>
              <a:ext uri="{FF2B5EF4-FFF2-40B4-BE49-F238E27FC236}">
                <a16:creationId xmlns:a16="http://schemas.microsoft.com/office/drawing/2014/main" id="{1233BFFA-0071-4AF7-8B18-677B90D0B93B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0D9A35AC-F31D-44C5-B19D-020BAFEC7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AC3573-A07C-49DA-A283-930C767593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0141C9F9-BA73-4496-9111-F9285695185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90451" y="2209771"/>
            <a:ext cx="7411098" cy="2767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6F3C570-FD81-4A36-AC4D-A33E106E8B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s- oder Obje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86663F-3887-42B2-AF29-18353CD28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45244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3FF8B03-300E-4A04-AF0C-F29185F0B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D10B229-80DE-4050-B19B-DF46E668AD6C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493556-2551-441F-9519-4D5FAEF3470E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id="{3F5D995B-0870-4111-BB92-169A43677DA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0FC0B9A-0695-4403-A2F1-BC9172B1B5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C07660-8F45-4BBA-96C5-540494306679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9" name="Gerade Verbindung 13">
            <a:extLst>
              <a:ext uri="{FF2B5EF4-FFF2-40B4-BE49-F238E27FC236}">
                <a16:creationId xmlns:a16="http://schemas.microsoft.com/office/drawing/2014/main" id="{3BF5C94E-ECAA-467C-BC56-A61C95945232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EF3285-8A54-4AB9-A8AD-85C30B257A0C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ra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666961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485" y="1965326"/>
            <a:ext cx="9351988" cy="1326941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marL="0" indent="0" algn="l">
              <a:buNone/>
              <a:defRPr sz="3000" b="1">
                <a:solidFill>
                  <a:schemeClr val="bg2"/>
                </a:solidFill>
                <a:latin typeface="+mn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Antrag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090480" y="148196"/>
            <a:ext cx="776446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8F3D9B-7281-4B9A-BFEC-5CD19B09B37A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9891526-7C05-4AF5-B5A4-7198A7A508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lum bright="70000" contrast="-70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" t="4600" r="62625" b="4400"/>
          <a:stretch/>
        </p:blipFill>
        <p:spPr>
          <a:xfrm rot="1716383">
            <a:off x="5554482" y="116217"/>
            <a:ext cx="6414146" cy="73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7" r:id="rId3"/>
    <p:sldLayoutId id="2147483662" r:id="rId4"/>
    <p:sldLayoutId id="2147483663" r:id="rId5"/>
    <p:sldLayoutId id="2147483666" r:id="rId6"/>
    <p:sldLayoutId id="2147483664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4B44-30F1-40FE-9CAD-BD85FCDB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79171"/>
            <a:ext cx="9144000" cy="1087933"/>
          </a:xfrm>
        </p:spPr>
        <p:txBody>
          <a:bodyPr>
            <a:normAutofit fontScale="90000"/>
          </a:bodyPr>
          <a:lstStyle/>
          <a:p>
            <a:br>
              <a:rPr lang="de-CH" b="1"/>
            </a:br>
            <a:r>
              <a:rPr lang="de-CH" b="1"/>
              <a:t>Traktandum 4</a:t>
            </a:r>
            <a:br>
              <a:rPr lang="de-CH" b="1" dirty="0"/>
            </a:br>
            <a:br>
              <a:rPr lang="de-CH" b="1" dirty="0"/>
            </a:br>
            <a:r>
              <a:rPr lang="de-CH" b="1" dirty="0">
                <a:solidFill>
                  <a:srgbClr val="0070C0"/>
                </a:solidFill>
              </a:rPr>
              <a:t>Totalrevision </a:t>
            </a:r>
            <a:r>
              <a:rPr lang="de-CH" b="1" dirty="0">
                <a:solidFill>
                  <a:srgbClr val="E2001A"/>
                </a:solidFill>
              </a:rPr>
              <a:t>Feuerungskontrolle</a:t>
            </a:r>
            <a:br>
              <a:rPr lang="de-CH" b="1" dirty="0">
                <a:solidFill>
                  <a:srgbClr val="E2001A"/>
                </a:solidFill>
              </a:rPr>
            </a:br>
            <a:br>
              <a:rPr lang="de-CH" b="1" dirty="0"/>
            </a:br>
            <a:r>
              <a:rPr lang="de-CH" b="1" dirty="0"/>
              <a:t>GVS 7. Dezember 2023</a:t>
            </a:r>
          </a:p>
        </p:txBody>
      </p:sp>
    </p:spTree>
    <p:extLst>
      <p:ext uri="{BB962C8B-B14F-4D97-AF65-F5344CB8AC3E}">
        <p14:creationId xmlns:p14="http://schemas.microsoft.com/office/powerpoint/2010/main" val="359574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200" b="1" dirty="0"/>
              <a:t>Die kantonale Verordnung zur Feuerungskontrolle der Gemeinden (</a:t>
            </a:r>
            <a:r>
              <a:rPr lang="de-CH" sz="2200" b="1" dirty="0" err="1"/>
              <a:t>VFkG</a:t>
            </a:r>
            <a:r>
              <a:rPr lang="de-CH" sz="2200" b="1" dirty="0"/>
              <a:t>) wurde per 1. Januar 2023 in Kraft gesetzt. </a:t>
            </a:r>
          </a:p>
          <a:p>
            <a:pPr marL="0" indent="0">
              <a:buNone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 obliegt die Kontrolle der Holzfeuerungen (Zentralholzfeuerungen sowie Holz-Einzelraumfeuerungen bis zu einer Leistung von 70 kW) den Gemeinden und muss im Feuerungsreglement geregelt sein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DE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Vollständige Liberalisierung der Öl-, Gas-, und Holz-Feuerungskontrolle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de-DE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de-DE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r>
              <a:rPr lang="de-DE" sz="2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Inkrafttreten: 30. Juni 2024 </a:t>
            </a:r>
            <a:endParaRPr lang="de-CH" sz="22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Anpassung des Feuerungsreglements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240742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de-DE" sz="2200" dirty="0"/>
              <a:t>Eine zentrale Kontrollstelle, die Geschäftsstelle Feuerungskontrolle (GFK) wird geschaffen 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de-DE" sz="2200" b="1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Administration der Feuerungskontrolle</a:t>
            </a:r>
            <a:br>
              <a:rPr lang="de-DE" sz="2200" b="1" dirty="0"/>
            </a:br>
            <a:r>
              <a:rPr lang="de-DE" sz="2200" dirty="0"/>
              <a:t>Im Reglement: "Kontrollorgan der Gemeinde" = Geschäftsstelle Feuerungskontrolle</a:t>
            </a:r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DE" sz="2200" i="1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(Übertragung der Kontrolle erfolgt mittels Vereinbarung zwischen Gemeinde und GFK)</a:t>
            </a:r>
            <a:endParaRPr lang="de-DE" sz="2200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DE" sz="2200" i="1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GFK wird durch den Verband der Feuerungskontrolleure Basel-Stadt und Basel-Landschaft betrieben (VFKRBL) (im Handelsregister eingetragen)</a:t>
            </a:r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2200" i="1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Ausweitung der Lösung auf die Kontrolle der Öl- und Gasfeuerungen</a:t>
            </a:r>
            <a:endParaRPr lang="de-CH" sz="2200" dirty="0"/>
          </a:p>
          <a:p>
            <a:endParaRPr lang="de-CH" sz="20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Geschäftsstelle Feuerungskontrolle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160698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70FC70-0673-49B6-AA7A-DA0B81E21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2168045"/>
          </a:xfrm>
        </p:spPr>
        <p:txBody>
          <a:bodyPr/>
          <a:lstStyle/>
          <a:p>
            <a:pPr marL="0" indent="0">
              <a:buNone/>
            </a:pPr>
            <a:r>
              <a:rPr lang="de-CH" sz="2200" dirty="0"/>
              <a:t>Die Luftreinhalte-Verordnung sieht bei Holzfeuerungen neu vor:</a:t>
            </a:r>
          </a:p>
          <a:p>
            <a:pPr marL="0" indent="0">
              <a:buNone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2200" dirty="0"/>
              <a:t>Bei Zentralheizungen bis 70 kW alle 4 Jahre eine Messung </a:t>
            </a:r>
            <a:br>
              <a:rPr lang="de-CH" sz="2200" dirty="0"/>
            </a:br>
            <a:r>
              <a:rPr lang="de-CH" sz="2200" dirty="0"/>
              <a:t>(Kohlenmonoxid periodisch, Staub einmalig bei der Abnahme)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2200" dirty="0"/>
              <a:t>Visuelle Kontrolle und Beratung bei Einzelöfen:</a:t>
            </a:r>
          </a:p>
          <a:p>
            <a:pPr>
              <a:buFont typeface="Wingdings" panose="05000000000000000000" pitchFamily="2" charset="2"/>
              <a:buChar char="§"/>
            </a:pPr>
            <a:endParaRPr lang="de-CH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31ED8D5-E37F-455B-BD26-9855745B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Massgebliche Änderungen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8C6EAD-734D-4BF9-AA0E-C2EE6CC2245E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E29C916-73BE-428B-B66A-7454D958C193}"/>
              </a:ext>
            </a:extLst>
          </p:cNvPr>
          <p:cNvSpPr/>
          <p:nvPr/>
        </p:nvSpPr>
        <p:spPr>
          <a:xfrm>
            <a:off x="762373" y="3625888"/>
            <a:ext cx="10800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de-CH" sz="2200" dirty="0"/>
          </a:p>
          <a:p>
            <a:pPr>
              <a:buClr>
                <a:srgbClr val="E2001A"/>
              </a:buClr>
              <a:buFont typeface="Wingdings" panose="05000000000000000000" pitchFamily="2" charset="2"/>
              <a:buChar char="Ø"/>
            </a:pPr>
            <a:r>
              <a:rPr lang="de-CH" sz="2200" dirty="0">
                <a:solidFill>
                  <a:schemeClr val="tx2"/>
                </a:solidFill>
              </a:rPr>
              <a:t> In denen mehr als 1 Ster Holz pro Jahr verbrannt wird, alle zwei Jahre</a:t>
            </a:r>
          </a:p>
          <a:p>
            <a:pPr>
              <a:buClr>
                <a:srgbClr val="E2001A"/>
              </a:buClr>
              <a:buFont typeface="Wingdings" panose="05000000000000000000" pitchFamily="2" charset="2"/>
              <a:buChar char="Ø"/>
            </a:pPr>
            <a:r>
              <a:rPr lang="de-CH" sz="2200" dirty="0">
                <a:solidFill>
                  <a:schemeClr val="tx2"/>
                </a:solidFill>
              </a:rPr>
              <a:t> In denen weniger als 1 Ster Holz pro Jahr verbrannt wird, alle vier Jahre</a:t>
            </a:r>
          </a:p>
        </p:txBody>
      </p:sp>
    </p:spTree>
    <p:extLst>
      <p:ext uri="{BB962C8B-B14F-4D97-AF65-F5344CB8AC3E}">
        <p14:creationId xmlns:p14="http://schemas.microsoft.com/office/powerpoint/2010/main" val="48045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262E69F2-3959-4814-BD26-6619D89A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Ablauf der Kontrolle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BD808FB-983B-4AB9-A6B4-6F9ED36CCFCC}"/>
              </a:ext>
            </a:extLst>
          </p:cNvPr>
          <p:cNvSpPr/>
          <p:nvPr/>
        </p:nvSpPr>
        <p:spPr>
          <a:xfrm>
            <a:off x="1439140" y="1568450"/>
            <a:ext cx="2595532" cy="18605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1400" dirty="0"/>
              <a:t>Aufforderung GFK an Anlagenbesitzer zur Holzfeuerungskontrolle</a:t>
            </a:r>
          </a:p>
          <a:p>
            <a:endParaRPr lang="de-CH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/>
              <a:t>Abnahmekontrolle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/>
              <a:t>Periodische Kontrolle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/>
              <a:t>Visuelle Kontrolle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F86C074-50FB-4CF7-87EF-394EA7C9B54C}"/>
              </a:ext>
            </a:extLst>
          </p:cNvPr>
          <p:cNvSpPr/>
          <p:nvPr/>
        </p:nvSpPr>
        <p:spPr>
          <a:xfrm>
            <a:off x="4750243" y="1568450"/>
            <a:ext cx="2595532" cy="18605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Anlagenbesitzer wählt aus Zulassungsliste (online) Feuerungskontrolleur aus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AEDE773-698E-4EF9-9BA1-7D3F3F39FE5A}"/>
              </a:ext>
            </a:extLst>
          </p:cNvPr>
          <p:cNvSpPr/>
          <p:nvPr/>
        </p:nvSpPr>
        <p:spPr>
          <a:xfrm>
            <a:off x="8061345" y="1568451"/>
            <a:ext cx="2595532" cy="18605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1400" dirty="0"/>
              <a:t>Durchführung Kontrolle und Abgabe Broschüre</a:t>
            </a:r>
            <a:br>
              <a:rPr lang="de-CH" sz="1200" dirty="0"/>
            </a:br>
            <a:endParaRPr lang="de-CH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1200" dirty="0"/>
              <a:t>Empfehlung: visuelle Kontrolle im Rahmen der </a:t>
            </a:r>
            <a:r>
              <a:rPr lang="de-CH" sz="1200" dirty="0" err="1"/>
              <a:t>Kaminfegertätigkeit</a:t>
            </a:r>
            <a:endParaRPr lang="de-CH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1200" dirty="0"/>
              <a:t>Inkasso Administrationsgebühr durch Feuerungskontrolleur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F4243D5-088D-4867-89CA-D0D182F05D03}"/>
              </a:ext>
            </a:extLst>
          </p:cNvPr>
          <p:cNvSpPr/>
          <p:nvPr/>
        </p:nvSpPr>
        <p:spPr>
          <a:xfrm>
            <a:off x="1439140" y="4169496"/>
            <a:ext cx="2595530" cy="18605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Datenbereinigung in FEKO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02D4441-CE9F-4288-8917-ABC67E6D79F9}"/>
              </a:ext>
            </a:extLst>
          </p:cNvPr>
          <p:cNvSpPr/>
          <p:nvPr/>
        </p:nvSpPr>
        <p:spPr>
          <a:xfrm>
            <a:off x="4750242" y="4169496"/>
            <a:ext cx="2595531" cy="18605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/>
              <a:t>Datenerfassung und Abschluss oder Nachkontrolle</a:t>
            </a:r>
          </a:p>
          <a:p>
            <a:endParaRPr lang="de-CH" sz="16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1200" dirty="0"/>
              <a:t>Verrechnung Administrativgebühr durch GFK direkt an Feuerungskontrolleur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FF84D02-DCBF-452A-95B4-6400C318AF4C}"/>
              </a:ext>
            </a:extLst>
          </p:cNvPr>
          <p:cNvSpPr/>
          <p:nvPr/>
        </p:nvSpPr>
        <p:spPr>
          <a:xfrm>
            <a:off x="8061345" y="4169496"/>
            <a:ext cx="2595531" cy="18605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Eingang Daten und Stellungnahme an Anlagenbesitzer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8370812-2D63-4E36-A21C-58E7361FE264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034672" y="2498725"/>
            <a:ext cx="715571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121BDBE5-7706-484E-AA98-2AD832E958E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7345775" y="2498725"/>
            <a:ext cx="71557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58F196D-486A-4663-9CA9-E7208A169350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9359111" y="3429001"/>
            <a:ext cx="0" cy="74049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75BD95B-0E24-469F-9309-474679AA835D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7345773" y="5099771"/>
            <a:ext cx="71557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9349F43-0DC0-4346-A64A-166AE94FA0C0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>
            <a:off x="4034670" y="5099771"/>
            <a:ext cx="715572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645F2B0-B434-4105-991B-166823B4D2F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339900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F8867E-40B5-4671-A7B6-16F1366DB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1958299"/>
          </a:xfrm>
        </p:spPr>
        <p:txBody>
          <a:bodyPr/>
          <a:lstStyle/>
          <a:p>
            <a:pPr marL="0" indent="0">
              <a:buNone/>
            </a:pP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Kostendeckende Administrationsgebühr </a:t>
            </a:r>
            <a:r>
              <a:rPr lang="de-DE" sz="2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gemäss</a:t>
            </a: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dem Verursacherprinzip</a:t>
            </a:r>
          </a:p>
          <a:p>
            <a:endParaRPr lang="de-CH" sz="2200" dirty="0"/>
          </a:p>
          <a:p>
            <a:pPr marL="0" lvl="0" indent="0">
              <a:buNone/>
            </a:pP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Festlegung in der Gebührenordnung Ettingen: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 Basis einer Aufwandrechnung durch die kantonale Stelle Feuerungskontrolle </a:t>
            </a:r>
          </a:p>
          <a:p>
            <a:pPr lvl="0"/>
            <a:endParaRPr lang="de-DE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0533D6E-E8E2-4EDF-8097-6F33E5E6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Gebühren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E21F35-E6F2-4142-8B86-31DC02EDC9D5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AA632A8-7C7E-4627-93DC-02DB42546CBC}"/>
              </a:ext>
            </a:extLst>
          </p:cNvPr>
          <p:cNvSpPr/>
          <p:nvPr/>
        </p:nvSpPr>
        <p:spPr>
          <a:xfrm>
            <a:off x="762373" y="3566310"/>
            <a:ext cx="10800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E2001A"/>
              </a:buClr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Administrativgebühr pro Anlage: CHF 44.00</a:t>
            </a:r>
          </a:p>
          <a:p>
            <a:pPr lvl="0">
              <a:buClr>
                <a:srgbClr val="E2001A"/>
              </a:buClr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Kosten visuelle Holzfeuerungskontrolle: CHF 49.00</a:t>
            </a:r>
            <a:endParaRPr lang="en-US" sz="22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lvl="0"/>
            <a:r>
              <a:rPr lang="de-CH" sz="2200" dirty="0">
                <a:solidFill>
                  <a:schemeClr val="tx2"/>
                </a:solidFill>
              </a:rPr>
              <a:t>Da der Aufwand für CO- sowie Staub-Messungen an Holzfeuerungen nicht genau bestimmt werden kann, wird dieser nicht pauschal, sondern nach effektivem Aufwand verrechnet. </a:t>
            </a:r>
          </a:p>
          <a:p>
            <a:pPr lvl="0"/>
            <a:r>
              <a:rPr lang="de-CH" sz="2200" dirty="0">
                <a:solidFill>
                  <a:schemeClr val="tx2"/>
                </a:solidFill>
              </a:rPr>
              <a:t>Stundenansatz: CHF 118.00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18AC15B-8BDB-4243-AAAD-60E7D2F8B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485" y="1965326"/>
            <a:ext cx="9351988" cy="2352232"/>
          </a:xfrm>
        </p:spPr>
        <p:txBody>
          <a:bodyPr/>
          <a:lstStyle/>
          <a:p>
            <a:r>
              <a:rPr lang="de-CH" sz="2800" b="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Gemeinderat beantragt der Einwohnergemeindeversammlung der Totalrevision des Feuerungsreglements sowie der Auslagerung der Administration der Feuerungskontrolle an die GFK zuzustimmen. </a:t>
            </a:r>
            <a:endParaRPr lang="en-US" sz="2400" b="0" dirty="0"/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Antrag des Gemeinderats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226212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ABE5A-5EB6-4C70-AEF4-973CCA9AA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769D5D-3B72-4237-A687-A333850C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328" y="3868656"/>
            <a:ext cx="8796192" cy="1326941"/>
          </a:xfrm>
        </p:spPr>
        <p:txBody>
          <a:bodyPr/>
          <a:lstStyle/>
          <a:p>
            <a:r>
              <a:rPr lang="de-CH" dirty="0"/>
              <a:t>Vielen Dank für Ihre Aufmerksamkeit.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AA1CA3-209C-44EE-9C7A-745A0A70A4C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394723190"/>
      </p:ext>
    </p:extLst>
  </p:cSld>
  <p:clrMapOvr>
    <a:masterClrMapping/>
  </p:clrMapOvr>
</p:sld>
</file>

<file path=ppt/theme/theme1.xml><?xml version="1.0" encoding="utf-8"?>
<a:theme xmlns:a="http://schemas.openxmlformats.org/drawingml/2006/main" name="Gemeinde Therwil">
  <a:themeElements>
    <a:clrScheme name="Benutzerdefiniert 1">
      <a:dk1>
        <a:srgbClr val="A3A4A2"/>
      </a:dk1>
      <a:lt1>
        <a:sysClr val="window" lastClr="FFFFFF"/>
      </a:lt1>
      <a:dk2>
        <a:srgbClr val="141313"/>
      </a:dk2>
      <a:lt2>
        <a:srgbClr val="FFFFFE"/>
      </a:lt2>
      <a:accent1>
        <a:srgbClr val="FFD816"/>
      </a:accent1>
      <a:accent2>
        <a:srgbClr val="636463"/>
      </a:accent2>
      <a:accent3>
        <a:srgbClr val="8E8F8D"/>
      </a:accent3>
      <a:accent4>
        <a:srgbClr val="C0C1BF"/>
      </a:accent4>
      <a:accent5>
        <a:srgbClr val="FFEC84"/>
      </a:accent5>
      <a:accent6>
        <a:srgbClr val="4A9FCD"/>
      </a:accent6>
      <a:hlink>
        <a:srgbClr val="0070C0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Breitbild</PresentationFormat>
  <Paragraphs>67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Segoe UI</vt:lpstr>
      <vt:lpstr>Times New Roman</vt:lpstr>
      <vt:lpstr>Wingdings</vt:lpstr>
      <vt:lpstr>Gemeinde Therwil</vt:lpstr>
      <vt:lpstr> Traktandum 4  Totalrevision Feuerungskontrolle  GVS 7. Dezember 2023</vt:lpstr>
      <vt:lpstr>Anpassung des Feuerungsreglements </vt:lpstr>
      <vt:lpstr>Geschäftsstelle Feuerungskontrolle</vt:lpstr>
      <vt:lpstr>Massgebliche Änderungen</vt:lpstr>
      <vt:lpstr>Ablauf der Kontrolle</vt:lpstr>
      <vt:lpstr>Gebühren</vt:lpstr>
      <vt:lpstr>Antrag des Gemeinderats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 Rüegg</dc:creator>
  <cp:lastModifiedBy>Carmen Gallati</cp:lastModifiedBy>
  <cp:revision>63</cp:revision>
  <dcterms:created xsi:type="dcterms:W3CDTF">2020-03-06T12:35:51Z</dcterms:created>
  <dcterms:modified xsi:type="dcterms:W3CDTF">2023-12-13T16:41:26Z</dcterms:modified>
</cp:coreProperties>
</file>