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91" r:id="rId4"/>
    <p:sldId id="292" r:id="rId5"/>
    <p:sldId id="293" r:id="rId6"/>
    <p:sldId id="268" r:id="rId7"/>
    <p:sldId id="259" r:id="rId8"/>
    <p:sldId id="267" r:id="rId9"/>
    <p:sldId id="26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82" r:id="rId21"/>
    <p:sldId id="283" r:id="rId22"/>
    <p:sldId id="285" r:id="rId23"/>
    <p:sldId id="289" r:id="rId24"/>
    <p:sldId id="284" r:id="rId25"/>
    <p:sldId id="288" r:id="rId26"/>
    <p:sldId id="261" r:id="rId27"/>
    <p:sldId id="266" r:id="rId28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Constien" initials="AC" lastIdx="1" clrIdx="0">
    <p:extLst>
      <p:ext uri="{19B8F6BF-5375-455C-9EA6-DF929625EA0E}">
        <p15:presenceInfo xmlns:p15="http://schemas.microsoft.com/office/powerpoint/2012/main" userId="Anja Constien" providerId="None"/>
      </p:ext>
    </p:extLst>
  </p:cmAuthor>
  <p:cmAuthor id="2" name="Andreas Schnetzer" initials="AS" lastIdx="1" clrIdx="1">
    <p:extLst>
      <p:ext uri="{19B8F6BF-5375-455C-9EA6-DF929625EA0E}">
        <p15:presenceInfo xmlns:p15="http://schemas.microsoft.com/office/powerpoint/2012/main" userId="Andreas Schnetzer" providerId="None"/>
      </p:ext>
    </p:extLst>
  </p:cmAuthor>
  <p:cmAuthor id="3" name="Jean-Luc Pochon" initials="JP" lastIdx="2" clrIdx="2">
    <p:extLst>
      <p:ext uri="{19B8F6BF-5375-455C-9EA6-DF929625EA0E}">
        <p15:presenceInfo xmlns:p15="http://schemas.microsoft.com/office/powerpoint/2012/main" userId="Jean-Luc Poch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1A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8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3E3B6-6CF5-456D-8E76-202217CAE679}" type="datetimeFigureOut">
              <a:rPr lang="de-CH" smtClean="0"/>
              <a:t>13.12.2023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F302C-6761-45CB-B361-53E820022C0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960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A8884ED-4E84-4685-9C96-FFBFACBB5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3583956"/>
            <a:ext cx="9144000" cy="10879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Gemeindeversammlung 07.12.2023</a:t>
            </a:r>
            <a:b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Traktandum X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E89644-55FE-4181-BF43-C241230632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7" y="507993"/>
            <a:ext cx="3587462" cy="153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03328" y="2639028"/>
            <a:ext cx="8796192" cy="6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chemeClr val="tx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für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03328" y="3199352"/>
            <a:ext cx="8796192" cy="1326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tx2"/>
                </a:solidFill>
                <a:latin typeface="+mj-lt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Rechteck 3"/>
          <p:cNvSpPr/>
          <p:nvPr userDrawn="1"/>
        </p:nvSpPr>
        <p:spPr>
          <a:xfrm>
            <a:off x="1242484" y="2728402"/>
            <a:ext cx="1257600" cy="94189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C74E3-AB15-41F1-80FF-B8132F679CF7}"/>
              </a:ext>
            </a:extLst>
          </p:cNvPr>
          <p:cNvSpPr txBox="1">
            <a:spLocks/>
          </p:cNvSpPr>
          <p:nvPr userDrawn="1"/>
        </p:nvSpPr>
        <p:spPr>
          <a:xfrm>
            <a:off x="10983453" y="6556020"/>
            <a:ext cx="120647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smtClean="0"/>
              <a:pPr/>
              <a:t>‹Nr.›</a:t>
            </a:fld>
            <a:endParaRPr lang="en-US" dirty="0"/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76C83896-2690-4F0B-B00A-357C06DFD2BC}"/>
              </a:ext>
            </a:extLst>
          </p:cNvPr>
          <p:cNvCxnSpPr/>
          <p:nvPr userDrawn="1"/>
        </p:nvCxnSpPr>
        <p:spPr>
          <a:xfrm>
            <a:off x="762375" y="6538577"/>
            <a:ext cx="107628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7">
            <a:extLst>
              <a:ext uri="{FF2B5EF4-FFF2-40B4-BE49-F238E27FC236}">
                <a16:creationId xmlns:a16="http://schemas.microsoft.com/office/drawing/2014/main" id="{1E4905E8-C1AB-4AD6-8CA3-FCECDBFF5E35}"/>
              </a:ext>
            </a:extLst>
          </p:cNvPr>
          <p:cNvCxnSpPr/>
          <p:nvPr userDrawn="1"/>
        </p:nvCxnSpPr>
        <p:spPr>
          <a:xfrm>
            <a:off x="762375" y="6538577"/>
            <a:ext cx="107628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08334B6A-01A4-4CA6-82E7-E158C1FAE5F4}"/>
              </a:ext>
            </a:extLst>
          </p:cNvPr>
          <p:cNvSpPr/>
          <p:nvPr userDrawn="1"/>
        </p:nvSpPr>
        <p:spPr>
          <a:xfrm>
            <a:off x="666960" y="357189"/>
            <a:ext cx="403200" cy="3016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800" dirty="0"/>
          </a:p>
        </p:txBody>
      </p:sp>
      <p:cxnSp>
        <p:nvCxnSpPr>
          <p:cNvPr id="7" name="Gerade Verbindung 13">
            <a:extLst>
              <a:ext uri="{FF2B5EF4-FFF2-40B4-BE49-F238E27FC236}">
                <a16:creationId xmlns:a16="http://schemas.microsoft.com/office/drawing/2014/main" id="{1233BFFA-0071-4AF7-8B18-677B90D0B93B}"/>
              </a:ext>
            </a:extLst>
          </p:cNvPr>
          <p:cNvCxnSpPr/>
          <p:nvPr userDrawn="1"/>
        </p:nvCxnSpPr>
        <p:spPr>
          <a:xfrm>
            <a:off x="762373" y="922637"/>
            <a:ext cx="1080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0D9A35AC-F31D-44C5-B19D-020BAFEC7E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9600" y="147600"/>
            <a:ext cx="7124387" cy="5610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14131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für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AC3573-A07C-49DA-A283-930C76759346}"/>
              </a:ext>
            </a:extLst>
          </p:cNvPr>
          <p:cNvSpPr txBox="1">
            <a:spLocks/>
          </p:cNvSpPr>
          <p:nvPr userDrawn="1"/>
        </p:nvSpPr>
        <p:spPr>
          <a:xfrm>
            <a:off x="10983453" y="6556020"/>
            <a:ext cx="120647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1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762375" y="6538577"/>
            <a:ext cx="107628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089600" y="147600"/>
            <a:ext cx="7124387" cy="5610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14131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für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666960" y="357189"/>
            <a:ext cx="403200" cy="3016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800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762373" y="922637"/>
            <a:ext cx="1080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0141C9F9-BA73-4496-9111-F9285695185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390451" y="2209771"/>
            <a:ext cx="7411098" cy="27677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F3C570-FD81-4A36-AC4D-A33E106E8B46}"/>
              </a:ext>
            </a:extLst>
          </p:cNvPr>
          <p:cNvSpPr txBox="1">
            <a:spLocks/>
          </p:cNvSpPr>
          <p:nvPr userDrawn="1"/>
        </p:nvSpPr>
        <p:spPr>
          <a:xfrm>
            <a:off x="10983453" y="6556020"/>
            <a:ext cx="120647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s- oder Ob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 userDrawn="1"/>
        </p:nvCxnSpPr>
        <p:spPr>
          <a:xfrm>
            <a:off x="762375" y="6538577"/>
            <a:ext cx="107628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762373" y="922637"/>
            <a:ext cx="1080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86663F-3887-42B2-AF29-18353CD28B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5244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FF8B03-300E-4A04-AF0C-F29185F0B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9600" y="147600"/>
            <a:ext cx="7124387" cy="5610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14131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für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D10B229-80DE-4050-B19B-DF46E668AD6C}"/>
              </a:ext>
            </a:extLst>
          </p:cNvPr>
          <p:cNvSpPr/>
          <p:nvPr userDrawn="1"/>
        </p:nvSpPr>
        <p:spPr>
          <a:xfrm>
            <a:off x="666960" y="357189"/>
            <a:ext cx="403200" cy="3016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8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1493556-2551-441F-9519-4D5FAEF3470E}"/>
              </a:ext>
            </a:extLst>
          </p:cNvPr>
          <p:cNvSpPr txBox="1">
            <a:spLocks/>
          </p:cNvSpPr>
          <p:nvPr userDrawn="1"/>
        </p:nvSpPr>
        <p:spPr>
          <a:xfrm>
            <a:off x="10983453" y="6556020"/>
            <a:ext cx="120647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8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7">
            <a:extLst>
              <a:ext uri="{FF2B5EF4-FFF2-40B4-BE49-F238E27FC236}">
                <a16:creationId xmlns:a16="http://schemas.microsoft.com/office/drawing/2014/main" id="{3F5D995B-0870-4111-BB92-169A43677DA5}"/>
              </a:ext>
            </a:extLst>
          </p:cNvPr>
          <p:cNvCxnSpPr/>
          <p:nvPr userDrawn="1"/>
        </p:nvCxnSpPr>
        <p:spPr>
          <a:xfrm>
            <a:off x="762375" y="6538577"/>
            <a:ext cx="107628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0FC0B9A-0695-4403-A2F1-BC9172B1B5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9600" y="147600"/>
            <a:ext cx="7124387" cy="5610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141313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für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7C07660-8F45-4BBA-96C5-540494306679}"/>
              </a:ext>
            </a:extLst>
          </p:cNvPr>
          <p:cNvSpPr/>
          <p:nvPr userDrawn="1"/>
        </p:nvSpPr>
        <p:spPr>
          <a:xfrm>
            <a:off x="666960" y="357189"/>
            <a:ext cx="403200" cy="3016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800" dirty="0"/>
          </a:p>
        </p:txBody>
      </p:sp>
      <p:cxnSp>
        <p:nvCxnSpPr>
          <p:cNvPr id="9" name="Gerade Verbindung 13">
            <a:extLst>
              <a:ext uri="{FF2B5EF4-FFF2-40B4-BE49-F238E27FC236}">
                <a16:creationId xmlns:a16="http://schemas.microsoft.com/office/drawing/2014/main" id="{3BF5C94E-ECAA-467C-BC56-A61C95945232}"/>
              </a:ext>
            </a:extLst>
          </p:cNvPr>
          <p:cNvCxnSpPr/>
          <p:nvPr userDrawn="1"/>
        </p:nvCxnSpPr>
        <p:spPr>
          <a:xfrm>
            <a:off x="762373" y="922637"/>
            <a:ext cx="1080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EEF3285-8A54-4AB9-A8AD-85C30B257A0C}"/>
              </a:ext>
            </a:extLst>
          </p:cNvPr>
          <p:cNvSpPr txBox="1">
            <a:spLocks/>
          </p:cNvSpPr>
          <p:nvPr userDrawn="1"/>
        </p:nvSpPr>
        <p:spPr>
          <a:xfrm>
            <a:off x="10983453" y="6556020"/>
            <a:ext cx="120647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ra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>
          <a:xfrm>
            <a:off x="762375" y="6538577"/>
            <a:ext cx="1076287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 userDrawn="1"/>
        </p:nvSpPr>
        <p:spPr>
          <a:xfrm>
            <a:off x="666961" y="357189"/>
            <a:ext cx="403200" cy="301625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DE" sz="1800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762373" y="922637"/>
            <a:ext cx="10800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42485" y="1965326"/>
            <a:ext cx="9351988" cy="1326941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0" indent="0" algn="l">
              <a:buNone/>
              <a:defRPr sz="3000" b="1">
                <a:solidFill>
                  <a:schemeClr val="bg2"/>
                </a:solidFill>
                <a:latin typeface="+mn-lt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für </a:t>
            </a:r>
            <a:r>
              <a:rPr lang="en-US" dirty="0" err="1"/>
              <a:t>Antrag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090480" y="148196"/>
            <a:ext cx="7764467" cy="56101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141313"/>
                </a:solidFill>
                <a:latin typeface="+mj-lt"/>
                <a:cs typeface="Segoe Ui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für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8F3D9B-7281-4B9A-BFEC-5CD19B09B37A}"/>
              </a:ext>
            </a:extLst>
          </p:cNvPr>
          <p:cNvSpPr txBox="1">
            <a:spLocks/>
          </p:cNvSpPr>
          <p:nvPr userDrawn="1"/>
        </p:nvSpPr>
        <p:spPr>
          <a:xfrm>
            <a:off x="10983453" y="6556020"/>
            <a:ext cx="120647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z="1400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9891526-7C05-4AF5-B5A4-7198A7A508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 t="4600" r="62625" b="4400"/>
          <a:stretch/>
        </p:blipFill>
        <p:spPr>
          <a:xfrm rot="1716383">
            <a:off x="5554482" y="116217"/>
            <a:ext cx="6414146" cy="736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2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67" r:id="rId3"/>
    <p:sldLayoutId id="2147483662" r:id="rId4"/>
    <p:sldLayoutId id="2147483663" r:id="rId5"/>
    <p:sldLayoutId id="2147483666" r:id="rId6"/>
    <p:sldLayoutId id="2147483664" r:id="rId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24B44-30F1-40FE-9CAD-BD85FCDB9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679171"/>
            <a:ext cx="9144000" cy="1087933"/>
          </a:xfrm>
        </p:spPr>
        <p:txBody>
          <a:bodyPr>
            <a:normAutofit fontScale="90000"/>
          </a:bodyPr>
          <a:lstStyle/>
          <a:p>
            <a:br>
              <a:rPr lang="de-CH" b="1" dirty="0"/>
            </a:br>
            <a:r>
              <a:rPr lang="de-CH" b="1" dirty="0"/>
              <a:t>Traktandum 2</a:t>
            </a:r>
            <a:br>
              <a:rPr lang="de-CH" b="1" dirty="0"/>
            </a:br>
            <a:br>
              <a:rPr lang="de-CH" b="1" dirty="0"/>
            </a:br>
            <a:r>
              <a:rPr lang="de-CH" b="1" dirty="0">
                <a:solidFill>
                  <a:srgbClr val="0070C0"/>
                </a:solidFill>
              </a:rPr>
              <a:t>Sondervorlage Baukredit Sanierungsprojekt «Sanierung Schulanlage Hintere Matten, Trakt 2 und Trakt 3»</a:t>
            </a:r>
            <a:br>
              <a:rPr lang="de-CH" b="1" dirty="0">
                <a:solidFill>
                  <a:srgbClr val="E2001A"/>
                </a:solidFill>
              </a:rPr>
            </a:br>
            <a:br>
              <a:rPr lang="de-CH" b="1" dirty="0"/>
            </a:br>
            <a:r>
              <a:rPr lang="de-CH" b="1" dirty="0"/>
              <a:t>GVS 7. Dezember 2023</a:t>
            </a:r>
          </a:p>
        </p:txBody>
      </p:sp>
    </p:spTree>
    <p:extLst>
      <p:ext uri="{BB962C8B-B14F-4D97-AF65-F5344CB8AC3E}">
        <p14:creationId xmlns:p14="http://schemas.microsoft.com/office/powerpoint/2010/main" val="3595742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2633A7-5CB3-4073-9040-29D7EFE1F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1" y="956750"/>
            <a:ext cx="7768913" cy="556117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23B38A2-555F-4608-B843-690A81E6EC6D}"/>
              </a:ext>
            </a:extLst>
          </p:cNvPr>
          <p:cNvSpPr/>
          <p:nvPr/>
        </p:nvSpPr>
        <p:spPr>
          <a:xfrm>
            <a:off x="5053777" y="1860557"/>
            <a:ext cx="1604927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Dispo/Clublokal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3BC2E4-26ED-4FA3-8462-DE9499E36BBF}"/>
              </a:ext>
            </a:extLst>
          </p:cNvPr>
          <p:cNvSpPr/>
          <p:nvPr/>
        </p:nvSpPr>
        <p:spPr>
          <a:xfrm>
            <a:off x="7333767" y="1953634"/>
            <a:ext cx="526106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WC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20EFC0-9DC3-4CA6-B55E-7BEFB21C74A9}"/>
              </a:ext>
            </a:extLst>
          </p:cNvPr>
          <p:cNvSpPr/>
          <p:nvPr/>
        </p:nvSpPr>
        <p:spPr>
          <a:xfrm>
            <a:off x="6725917" y="1691280"/>
            <a:ext cx="526106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WC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0B41FF7-D151-4D73-8228-744F84CD2F93}"/>
              </a:ext>
            </a:extLst>
          </p:cNvPr>
          <p:cNvSpPr/>
          <p:nvPr/>
        </p:nvSpPr>
        <p:spPr>
          <a:xfrm>
            <a:off x="7099666" y="2246220"/>
            <a:ext cx="949299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 err="1">
                <a:solidFill>
                  <a:schemeClr val="tx2"/>
                </a:solidFill>
              </a:rPr>
              <a:t>Gard.LP</a:t>
            </a:r>
            <a:endParaRPr lang="de-CH" sz="160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4822800-84EB-4D45-B64C-72CDC820FFF0}"/>
              </a:ext>
            </a:extLst>
          </p:cNvPr>
          <p:cNvSpPr/>
          <p:nvPr/>
        </p:nvSpPr>
        <p:spPr>
          <a:xfrm>
            <a:off x="5866610" y="2404064"/>
            <a:ext cx="45878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Lift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AC4482A-3E00-47BB-BBFA-538D160B3657}"/>
              </a:ext>
            </a:extLst>
          </p:cNvPr>
          <p:cNvSpPr/>
          <p:nvPr/>
        </p:nvSpPr>
        <p:spPr>
          <a:xfrm>
            <a:off x="6009931" y="2698741"/>
            <a:ext cx="468398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PU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EB2950-1F88-44D9-91A6-5BFD7BDC2A8A}"/>
              </a:ext>
            </a:extLst>
          </p:cNvPr>
          <p:cNvSpPr/>
          <p:nvPr/>
        </p:nvSpPr>
        <p:spPr>
          <a:xfrm>
            <a:off x="7096831" y="3474399"/>
            <a:ext cx="699230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Gard.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092E6E-2F87-40BC-A48F-DC8416A3B18D}"/>
              </a:ext>
            </a:extLst>
          </p:cNvPr>
          <p:cNvSpPr/>
          <p:nvPr/>
        </p:nvSpPr>
        <p:spPr>
          <a:xfrm>
            <a:off x="7007062" y="4260736"/>
            <a:ext cx="878767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Dusche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D8DF7B3-8F95-4EE2-A706-F6681AA8FB2B}"/>
              </a:ext>
            </a:extLst>
          </p:cNvPr>
          <p:cNvSpPr/>
          <p:nvPr/>
        </p:nvSpPr>
        <p:spPr>
          <a:xfrm>
            <a:off x="6988970" y="3988424"/>
            <a:ext cx="878767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Dusche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3D4AD4B-A841-4BC1-8F61-74684742716E}"/>
              </a:ext>
            </a:extLst>
          </p:cNvPr>
          <p:cNvSpPr/>
          <p:nvPr/>
        </p:nvSpPr>
        <p:spPr>
          <a:xfrm>
            <a:off x="7096831" y="4798136"/>
            <a:ext cx="699230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Gard.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BCD3F92-7712-4108-A016-C6C54C42109E}"/>
              </a:ext>
            </a:extLst>
          </p:cNvPr>
          <p:cNvSpPr/>
          <p:nvPr/>
        </p:nvSpPr>
        <p:spPr>
          <a:xfrm>
            <a:off x="2267965" y="4318054"/>
            <a:ext cx="2680542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Luftraum Leichtathletikhalle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D6A482F-5852-4A90-B217-4A0635DBA7F5}"/>
              </a:ext>
            </a:extLst>
          </p:cNvPr>
          <p:cNvSpPr/>
          <p:nvPr/>
        </p:nvSpPr>
        <p:spPr>
          <a:xfrm>
            <a:off x="2950358" y="2127795"/>
            <a:ext cx="1015021" cy="584775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Luftraum</a:t>
            </a:r>
          </a:p>
          <a:p>
            <a:r>
              <a:rPr lang="de-CH" sz="1600" dirty="0">
                <a:solidFill>
                  <a:schemeClr val="tx2"/>
                </a:solidFill>
              </a:rPr>
              <a:t>Schnitzel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140711B-B0C2-4C7A-8525-FF17AA947076}"/>
              </a:ext>
            </a:extLst>
          </p:cNvPr>
          <p:cNvSpPr/>
          <p:nvPr/>
        </p:nvSpPr>
        <p:spPr>
          <a:xfrm>
            <a:off x="3228478" y="3037295"/>
            <a:ext cx="934871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Heizung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1347ED9-AF4C-4439-95CD-1920BCDED941}"/>
              </a:ext>
            </a:extLst>
          </p:cNvPr>
          <p:cNvSpPr/>
          <p:nvPr/>
        </p:nvSpPr>
        <p:spPr>
          <a:xfrm rot="16200000">
            <a:off x="3969121" y="2306352"/>
            <a:ext cx="891591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Sanitär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38FB13-EB8F-4A45-9FFD-E0E5AB5ED25D}"/>
              </a:ext>
            </a:extLst>
          </p:cNvPr>
          <p:cNvSpPr/>
          <p:nvPr/>
        </p:nvSpPr>
        <p:spPr>
          <a:xfrm rot="16200000">
            <a:off x="4375408" y="2306352"/>
            <a:ext cx="891591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Elektro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84D338A-A083-44D2-8DF6-9C8AB83FD1C1}"/>
              </a:ext>
            </a:extLst>
          </p:cNvPr>
          <p:cNvSpPr/>
          <p:nvPr/>
        </p:nvSpPr>
        <p:spPr>
          <a:xfrm>
            <a:off x="5546401" y="4736986"/>
            <a:ext cx="869149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Lüftung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5DFD99A-C3FF-4E2A-A4AD-F1FE21F1E3A2}"/>
              </a:ext>
            </a:extLst>
          </p:cNvPr>
          <p:cNvSpPr/>
          <p:nvPr/>
        </p:nvSpPr>
        <p:spPr>
          <a:xfrm>
            <a:off x="5519834" y="3819147"/>
            <a:ext cx="1151277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Requisiten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AE710E6-07D6-4DD9-AFE0-95A2355406E0}"/>
              </a:ext>
            </a:extLst>
          </p:cNvPr>
          <p:cNvSpPr/>
          <p:nvPr/>
        </p:nvSpPr>
        <p:spPr>
          <a:xfrm>
            <a:off x="8463982" y="1191856"/>
            <a:ext cx="2303836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Untergeschoss 1</a:t>
            </a:r>
          </a:p>
        </p:txBody>
      </p:sp>
    </p:spTree>
    <p:extLst>
      <p:ext uri="{BB962C8B-B14F-4D97-AF65-F5344CB8AC3E}">
        <p14:creationId xmlns:p14="http://schemas.microsoft.com/office/powerpoint/2010/main" val="276185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EA9BD79-0580-417E-B09F-DA2878406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" y="980238"/>
            <a:ext cx="7765170" cy="554750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9E0D3C-5E9F-4D25-8B72-4FF32C16FECD}"/>
              </a:ext>
            </a:extLst>
          </p:cNvPr>
          <p:cNvSpPr/>
          <p:nvPr/>
        </p:nvSpPr>
        <p:spPr>
          <a:xfrm>
            <a:off x="7096831" y="3474399"/>
            <a:ext cx="699230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Gard.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EA3D686-0B34-4099-BDEB-B4686C9C6745}"/>
              </a:ext>
            </a:extLst>
          </p:cNvPr>
          <p:cNvSpPr/>
          <p:nvPr/>
        </p:nvSpPr>
        <p:spPr>
          <a:xfrm>
            <a:off x="7007062" y="4260736"/>
            <a:ext cx="878767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Dusche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E698E0B-648B-400E-BA1F-DB7F02FAB232}"/>
              </a:ext>
            </a:extLst>
          </p:cNvPr>
          <p:cNvSpPr/>
          <p:nvPr/>
        </p:nvSpPr>
        <p:spPr>
          <a:xfrm>
            <a:off x="6988970" y="3988424"/>
            <a:ext cx="878767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Dusche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7C7F39D-846C-47DA-B201-CC140B3F4358}"/>
              </a:ext>
            </a:extLst>
          </p:cNvPr>
          <p:cNvSpPr/>
          <p:nvPr/>
        </p:nvSpPr>
        <p:spPr>
          <a:xfrm>
            <a:off x="7096831" y="4798136"/>
            <a:ext cx="699230" cy="33855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Gard.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3C282D1-3473-4C75-9E49-8E7EC8967D2A}"/>
              </a:ext>
            </a:extLst>
          </p:cNvPr>
          <p:cNvSpPr/>
          <p:nvPr/>
        </p:nvSpPr>
        <p:spPr>
          <a:xfrm>
            <a:off x="1346813" y="2609137"/>
            <a:ext cx="128112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Geräteraum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B90104E-03B0-4480-BEFF-F58EBFB1B70A}"/>
              </a:ext>
            </a:extLst>
          </p:cNvPr>
          <p:cNvSpPr/>
          <p:nvPr/>
        </p:nvSpPr>
        <p:spPr>
          <a:xfrm>
            <a:off x="2159090" y="4399161"/>
            <a:ext cx="165301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Mehrzweckhalle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1311DF7-460B-41B5-B64B-7EF8D54A2520}"/>
              </a:ext>
            </a:extLst>
          </p:cNvPr>
          <p:cNvSpPr/>
          <p:nvPr/>
        </p:nvSpPr>
        <p:spPr>
          <a:xfrm>
            <a:off x="5707912" y="4016779"/>
            <a:ext cx="776175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Bühne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DA63C46-7AA5-46E5-B0F8-FA91D4B6AAD0}"/>
              </a:ext>
            </a:extLst>
          </p:cNvPr>
          <p:cNvSpPr/>
          <p:nvPr/>
        </p:nvSpPr>
        <p:spPr>
          <a:xfrm>
            <a:off x="3143306" y="2118728"/>
            <a:ext cx="764953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Küche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58E7462-185B-4866-B159-44DA62880CF9}"/>
              </a:ext>
            </a:extLst>
          </p:cNvPr>
          <p:cNvSpPr/>
          <p:nvPr/>
        </p:nvSpPr>
        <p:spPr>
          <a:xfrm>
            <a:off x="4689950" y="2428344"/>
            <a:ext cx="708848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Foyer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8F460E9-E2AE-46A6-95D6-19140993C109}"/>
              </a:ext>
            </a:extLst>
          </p:cNvPr>
          <p:cNvSpPr/>
          <p:nvPr/>
        </p:nvSpPr>
        <p:spPr>
          <a:xfrm>
            <a:off x="6105457" y="2710336"/>
            <a:ext cx="37863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IV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4830227-E2C2-49D9-8F03-E9C811A71304}"/>
              </a:ext>
            </a:extLst>
          </p:cNvPr>
          <p:cNvSpPr/>
          <p:nvPr/>
        </p:nvSpPr>
        <p:spPr>
          <a:xfrm>
            <a:off x="6046543" y="1990852"/>
            <a:ext cx="1050288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Windfang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B052504-DD82-446B-8522-712396A92F25}"/>
              </a:ext>
            </a:extLst>
          </p:cNvPr>
          <p:cNvSpPr/>
          <p:nvPr/>
        </p:nvSpPr>
        <p:spPr>
          <a:xfrm>
            <a:off x="5881850" y="2419304"/>
            <a:ext cx="45878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Lift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D6B2C6A-9E2C-443C-9A93-80E7C0ABFC08}"/>
              </a:ext>
            </a:extLst>
          </p:cNvPr>
          <p:cNvSpPr/>
          <p:nvPr/>
        </p:nvSpPr>
        <p:spPr>
          <a:xfrm>
            <a:off x="8463982" y="1191856"/>
            <a:ext cx="1816523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Erdgeschoss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76D6C50-601D-4524-BD9A-3976645B2A3B}"/>
              </a:ext>
            </a:extLst>
          </p:cNvPr>
          <p:cNvSpPr/>
          <p:nvPr/>
        </p:nvSpPr>
        <p:spPr>
          <a:xfrm>
            <a:off x="1340583" y="2000279"/>
            <a:ext cx="826252" cy="33855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Treppe</a:t>
            </a:r>
          </a:p>
        </p:txBody>
      </p:sp>
    </p:spTree>
    <p:extLst>
      <p:ext uri="{BB962C8B-B14F-4D97-AF65-F5344CB8AC3E}">
        <p14:creationId xmlns:p14="http://schemas.microsoft.com/office/powerpoint/2010/main" val="83287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68CB6CD1-1631-4B08-9135-429FEF2F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" y="963287"/>
            <a:ext cx="7765170" cy="554559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24DA9E1-10C9-4883-A822-27D0ED48A6B7}"/>
              </a:ext>
            </a:extLst>
          </p:cNvPr>
          <p:cNvSpPr/>
          <p:nvPr/>
        </p:nvSpPr>
        <p:spPr>
          <a:xfrm>
            <a:off x="2159090" y="4399161"/>
            <a:ext cx="2521844" cy="33855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Luftraum Mehrzweckhalle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9A23AF6-331B-4F79-B4D4-1A859473F95D}"/>
              </a:ext>
            </a:extLst>
          </p:cNvPr>
          <p:cNvSpPr/>
          <p:nvPr/>
        </p:nvSpPr>
        <p:spPr>
          <a:xfrm>
            <a:off x="5897090" y="2404064"/>
            <a:ext cx="45878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Lift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44193F8-7503-4988-A0D5-483E578552CE}"/>
              </a:ext>
            </a:extLst>
          </p:cNvPr>
          <p:cNvSpPr/>
          <p:nvPr/>
        </p:nvSpPr>
        <p:spPr>
          <a:xfrm>
            <a:off x="5371981" y="3062165"/>
            <a:ext cx="1165704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Garderobe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E7F2BFB-E7D2-4C81-ACEE-525DB7297613}"/>
              </a:ext>
            </a:extLst>
          </p:cNvPr>
          <p:cNvSpPr/>
          <p:nvPr/>
        </p:nvSpPr>
        <p:spPr>
          <a:xfrm>
            <a:off x="6778147" y="1810581"/>
            <a:ext cx="110799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Aufenthalt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8ABBA9-9D12-4FB4-9C58-7E13A8CC31B0}"/>
              </a:ext>
            </a:extLst>
          </p:cNvPr>
          <p:cNvSpPr/>
          <p:nvPr/>
        </p:nvSpPr>
        <p:spPr>
          <a:xfrm>
            <a:off x="3819702" y="2404064"/>
            <a:ext cx="110799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Aufenthalt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7CF7785-FFE1-4BE5-81DA-5799CC3DCB64}"/>
              </a:ext>
            </a:extLst>
          </p:cNvPr>
          <p:cNvSpPr/>
          <p:nvPr/>
        </p:nvSpPr>
        <p:spPr>
          <a:xfrm>
            <a:off x="1864842" y="2404064"/>
            <a:ext cx="110799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Aufenthalt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E77E077-9222-4F91-9F82-6E38A2844571}"/>
              </a:ext>
            </a:extLst>
          </p:cNvPr>
          <p:cNvSpPr/>
          <p:nvPr/>
        </p:nvSpPr>
        <p:spPr>
          <a:xfrm>
            <a:off x="5086672" y="1435172"/>
            <a:ext cx="673582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Ruhe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BB57E1E-F7E9-4948-84F0-5DE6DF457414}"/>
              </a:ext>
            </a:extLst>
          </p:cNvPr>
          <p:cNvSpPr/>
          <p:nvPr/>
        </p:nvSpPr>
        <p:spPr>
          <a:xfrm rot="16200000">
            <a:off x="1216530" y="2691324"/>
            <a:ext cx="673582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Ruhe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4F279AC-C125-4F79-BA47-42BB3D6F02FA}"/>
              </a:ext>
            </a:extLst>
          </p:cNvPr>
          <p:cNvSpPr/>
          <p:nvPr/>
        </p:nvSpPr>
        <p:spPr>
          <a:xfrm rot="16200000">
            <a:off x="3112808" y="2659706"/>
            <a:ext cx="764953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Küche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9A8AA0-8E02-4FDF-9016-F3E9FE312430}"/>
              </a:ext>
            </a:extLst>
          </p:cNvPr>
          <p:cNvSpPr/>
          <p:nvPr/>
        </p:nvSpPr>
        <p:spPr>
          <a:xfrm>
            <a:off x="5240372" y="2455521"/>
            <a:ext cx="61747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Büro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D43895-6089-4845-ABA1-2E5E33CF42C5}"/>
              </a:ext>
            </a:extLst>
          </p:cNvPr>
          <p:cNvSpPr/>
          <p:nvPr/>
        </p:nvSpPr>
        <p:spPr>
          <a:xfrm>
            <a:off x="6011579" y="1810581"/>
            <a:ext cx="52610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WC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4BF77-27B6-412E-BDC1-73C41E05A56C}"/>
              </a:ext>
            </a:extLst>
          </p:cNvPr>
          <p:cNvSpPr/>
          <p:nvPr/>
        </p:nvSpPr>
        <p:spPr>
          <a:xfrm>
            <a:off x="8463982" y="1191856"/>
            <a:ext cx="1507144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Obergeschoss</a:t>
            </a:r>
          </a:p>
        </p:txBody>
      </p:sp>
    </p:spTree>
    <p:extLst>
      <p:ext uri="{BB962C8B-B14F-4D97-AF65-F5344CB8AC3E}">
        <p14:creationId xmlns:p14="http://schemas.microsoft.com/office/powerpoint/2010/main" val="320065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85C35F2-1F7E-4409-AEB1-6C5FFD48BE32}"/>
              </a:ext>
            </a:extLst>
          </p:cNvPr>
          <p:cNvSpPr/>
          <p:nvPr/>
        </p:nvSpPr>
        <p:spPr>
          <a:xfrm>
            <a:off x="8463982" y="1191856"/>
            <a:ext cx="1786066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Nordfassade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C5E8810-51CB-4763-8017-968866CB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10" y="959775"/>
            <a:ext cx="7767272" cy="55585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8F5CEE4-E5DD-4ED2-8150-F960BFF45E5E}"/>
              </a:ext>
            </a:extLst>
          </p:cNvPr>
          <p:cNvSpPr/>
          <p:nvPr/>
        </p:nvSpPr>
        <p:spPr>
          <a:xfrm>
            <a:off x="8463982" y="4181724"/>
            <a:ext cx="1675459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Südfassade</a:t>
            </a:r>
          </a:p>
        </p:txBody>
      </p:sp>
    </p:spTree>
    <p:extLst>
      <p:ext uri="{BB962C8B-B14F-4D97-AF65-F5344CB8AC3E}">
        <p14:creationId xmlns:p14="http://schemas.microsoft.com/office/powerpoint/2010/main" val="3617692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F9B7493-B93A-4B59-9F7E-08018F6CC6C7}"/>
              </a:ext>
            </a:extLst>
          </p:cNvPr>
          <p:cNvSpPr/>
          <p:nvPr/>
        </p:nvSpPr>
        <p:spPr>
          <a:xfrm>
            <a:off x="8463982" y="1191856"/>
            <a:ext cx="1612942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Ostfassade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A78F45-4290-4C14-A05F-A0B415E772A1}"/>
              </a:ext>
            </a:extLst>
          </p:cNvPr>
          <p:cNvSpPr/>
          <p:nvPr/>
        </p:nvSpPr>
        <p:spPr>
          <a:xfrm>
            <a:off x="8463982" y="4181724"/>
            <a:ext cx="1811458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Westfassade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DC6B35-64F8-414C-97D4-3CEC113CB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" y="964151"/>
            <a:ext cx="7765170" cy="555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3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8C7D5F66-6914-4469-9210-AAD1A98F2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6" y="966081"/>
            <a:ext cx="7765126" cy="5552231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3EA5752-4231-4FAE-B0B0-C22D330E5CA5}"/>
              </a:ext>
            </a:extLst>
          </p:cNvPr>
          <p:cNvCxnSpPr>
            <a:cxnSpLocks/>
          </p:cNvCxnSpPr>
          <p:nvPr/>
        </p:nvCxnSpPr>
        <p:spPr>
          <a:xfrm flipH="1">
            <a:off x="2165351" y="1627803"/>
            <a:ext cx="3009899" cy="166036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F5391575-EE37-4B8F-878D-F9C45EEDE65D}"/>
              </a:ext>
            </a:extLst>
          </p:cNvPr>
          <p:cNvSpPr/>
          <p:nvPr/>
        </p:nvSpPr>
        <p:spPr>
          <a:xfrm rot="19875653">
            <a:off x="2598141" y="2186032"/>
            <a:ext cx="1754006" cy="338554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Zivilschutzanlage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64390BA-C665-453C-AB8B-6267DE531CA4}"/>
              </a:ext>
            </a:extLst>
          </p:cNvPr>
          <p:cNvSpPr/>
          <p:nvPr/>
        </p:nvSpPr>
        <p:spPr>
          <a:xfrm rot="18184009">
            <a:off x="3330829" y="4904006"/>
            <a:ext cx="788999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 err="1">
                <a:solidFill>
                  <a:schemeClr val="tx2"/>
                </a:solidFill>
              </a:rPr>
              <a:t>Jugetti</a:t>
            </a:r>
            <a:endParaRPr lang="de-CH" sz="1600" dirty="0">
              <a:solidFill>
                <a:schemeClr val="tx2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8520711-26C6-467E-BB30-93671F4DC1DC}"/>
              </a:ext>
            </a:extLst>
          </p:cNvPr>
          <p:cNvSpPr/>
          <p:nvPr/>
        </p:nvSpPr>
        <p:spPr>
          <a:xfrm>
            <a:off x="4803449" y="4966871"/>
            <a:ext cx="1015021" cy="33855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HWD/PU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1730325-D371-4D71-A48F-5BFBB3560EEF}"/>
              </a:ext>
            </a:extLst>
          </p:cNvPr>
          <p:cNvSpPr/>
          <p:nvPr/>
        </p:nvSpPr>
        <p:spPr>
          <a:xfrm rot="16200000">
            <a:off x="6257208" y="4342240"/>
            <a:ext cx="914033" cy="338554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Material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F028E59-24D1-4846-BADD-2087FE5161E7}"/>
              </a:ext>
            </a:extLst>
          </p:cNvPr>
          <p:cNvSpPr/>
          <p:nvPr/>
        </p:nvSpPr>
        <p:spPr>
          <a:xfrm>
            <a:off x="5637627" y="4129916"/>
            <a:ext cx="68640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Gang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66549C3-A22C-4CFC-B7ED-9171F5ED03F0}"/>
              </a:ext>
            </a:extLst>
          </p:cNvPr>
          <p:cNvSpPr/>
          <p:nvPr/>
        </p:nvSpPr>
        <p:spPr>
          <a:xfrm>
            <a:off x="5216043" y="4499281"/>
            <a:ext cx="45878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Lift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EEB31DF-8CCF-44F6-9280-D059281026AC}"/>
              </a:ext>
            </a:extLst>
          </p:cNvPr>
          <p:cNvCxnSpPr>
            <a:cxnSpLocks/>
          </p:cNvCxnSpPr>
          <p:nvPr/>
        </p:nvCxnSpPr>
        <p:spPr>
          <a:xfrm flipH="1">
            <a:off x="3259931" y="3899316"/>
            <a:ext cx="1400305" cy="213239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4B6CDAA2-B8B8-4ACE-80BE-041CF9D86DD2}"/>
              </a:ext>
            </a:extLst>
          </p:cNvPr>
          <p:cNvCxnSpPr>
            <a:cxnSpLocks/>
          </p:cNvCxnSpPr>
          <p:nvPr/>
        </p:nvCxnSpPr>
        <p:spPr>
          <a:xfrm flipH="1">
            <a:off x="4656511" y="3325873"/>
            <a:ext cx="963239" cy="57820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4FCB1CB3-930A-4494-B114-8049480FA020}"/>
              </a:ext>
            </a:extLst>
          </p:cNvPr>
          <p:cNvSpPr/>
          <p:nvPr/>
        </p:nvSpPr>
        <p:spPr>
          <a:xfrm>
            <a:off x="5964685" y="5004713"/>
            <a:ext cx="320922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squar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B10619E-E857-44A0-ACCA-84046036C46D}"/>
              </a:ext>
            </a:extLst>
          </p:cNvPr>
          <p:cNvSpPr/>
          <p:nvPr/>
        </p:nvSpPr>
        <p:spPr>
          <a:xfrm>
            <a:off x="8463982" y="1191856"/>
            <a:ext cx="2068195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Untergeschoss</a:t>
            </a:r>
          </a:p>
        </p:txBody>
      </p:sp>
    </p:spTree>
    <p:extLst>
      <p:ext uri="{BB962C8B-B14F-4D97-AF65-F5344CB8AC3E}">
        <p14:creationId xmlns:p14="http://schemas.microsoft.com/office/powerpoint/2010/main" val="362203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ED238376-F205-4898-A6F7-D1F1E373B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34" y="960415"/>
            <a:ext cx="7764447" cy="555174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A88C572-8D10-47BB-BC56-7F3852B86060}"/>
              </a:ext>
            </a:extLst>
          </p:cNvPr>
          <p:cNvCxnSpPr>
            <a:cxnSpLocks/>
          </p:cNvCxnSpPr>
          <p:nvPr/>
        </p:nvCxnSpPr>
        <p:spPr>
          <a:xfrm flipH="1">
            <a:off x="3276602" y="4356248"/>
            <a:ext cx="1142998" cy="163497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7D32078-7F06-44F6-944C-03476D70F9B2}"/>
              </a:ext>
            </a:extLst>
          </p:cNvPr>
          <p:cNvCxnSpPr>
            <a:cxnSpLocks/>
          </p:cNvCxnSpPr>
          <p:nvPr/>
        </p:nvCxnSpPr>
        <p:spPr>
          <a:xfrm flipV="1">
            <a:off x="4419600" y="3429000"/>
            <a:ext cx="1895475" cy="9272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410EF6F-54D6-4B37-B11F-08350A0F0000}"/>
              </a:ext>
            </a:extLst>
          </p:cNvPr>
          <p:cNvCxnSpPr>
            <a:cxnSpLocks/>
          </p:cNvCxnSpPr>
          <p:nvPr/>
        </p:nvCxnSpPr>
        <p:spPr>
          <a:xfrm>
            <a:off x="3024188" y="2667000"/>
            <a:ext cx="1395412" cy="16906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>
            <a:extLst>
              <a:ext uri="{FF2B5EF4-FFF2-40B4-BE49-F238E27FC236}">
                <a16:creationId xmlns:a16="http://schemas.microsoft.com/office/drawing/2014/main" id="{19F78F57-BFBC-466D-94D2-CF4B5FAEF0D9}"/>
              </a:ext>
            </a:extLst>
          </p:cNvPr>
          <p:cNvSpPr/>
          <p:nvPr/>
        </p:nvSpPr>
        <p:spPr>
          <a:xfrm rot="20040000">
            <a:off x="4447060" y="3700644"/>
            <a:ext cx="1071127" cy="338554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Bibliothek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3C40DB7-DEAC-435A-889E-7EE62F295E2A}"/>
              </a:ext>
            </a:extLst>
          </p:cNvPr>
          <p:cNvSpPr/>
          <p:nvPr/>
        </p:nvSpPr>
        <p:spPr>
          <a:xfrm>
            <a:off x="3959620" y="2205341"/>
            <a:ext cx="934871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Eingang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3B5483D-CF55-48D6-ACFF-E86FA12E44E0}"/>
              </a:ext>
            </a:extLst>
          </p:cNvPr>
          <p:cNvSpPr/>
          <p:nvPr/>
        </p:nvSpPr>
        <p:spPr>
          <a:xfrm>
            <a:off x="4982623" y="3021341"/>
            <a:ext cx="64953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Halle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E9ED2206-77B1-4FE4-BE74-34E59BD84A63}"/>
              </a:ext>
            </a:extLst>
          </p:cNvPr>
          <p:cNvSpPr/>
          <p:nvPr/>
        </p:nvSpPr>
        <p:spPr>
          <a:xfrm rot="16200000">
            <a:off x="6105402" y="3822407"/>
            <a:ext cx="1277914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Erweiterung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7C4689C-F9E9-4712-8D0B-0229A8020F15}"/>
              </a:ext>
            </a:extLst>
          </p:cNvPr>
          <p:cNvSpPr/>
          <p:nvPr/>
        </p:nvSpPr>
        <p:spPr>
          <a:xfrm>
            <a:off x="5210230" y="4499281"/>
            <a:ext cx="45878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Lift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5D66195-739C-435E-A787-5079695E4A8C}"/>
              </a:ext>
            </a:extLst>
          </p:cNvPr>
          <p:cNvSpPr/>
          <p:nvPr/>
        </p:nvSpPr>
        <p:spPr>
          <a:xfrm>
            <a:off x="5173380" y="4902799"/>
            <a:ext cx="61747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Büro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F79E4F7-73FB-4836-9DDB-092A5F0F2BF9}"/>
              </a:ext>
            </a:extLst>
          </p:cNvPr>
          <p:cNvSpPr/>
          <p:nvPr/>
        </p:nvSpPr>
        <p:spPr>
          <a:xfrm>
            <a:off x="4613992" y="4813035"/>
            <a:ext cx="526106" cy="33855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WC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7D88DA5-C052-46CE-A0DC-22B913B1CDF3}"/>
              </a:ext>
            </a:extLst>
          </p:cNvPr>
          <p:cNvSpPr/>
          <p:nvPr/>
        </p:nvSpPr>
        <p:spPr>
          <a:xfrm>
            <a:off x="8463982" y="1191856"/>
            <a:ext cx="1816523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Erdgeschoss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D96906A-0F3A-4D1F-A40C-71B76A738CE0}"/>
              </a:ext>
            </a:extLst>
          </p:cNvPr>
          <p:cNvSpPr/>
          <p:nvPr/>
        </p:nvSpPr>
        <p:spPr>
          <a:xfrm>
            <a:off x="4859805" y="1716230"/>
            <a:ext cx="826252" cy="33855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Treppe</a:t>
            </a:r>
          </a:p>
        </p:txBody>
      </p:sp>
    </p:spTree>
    <p:extLst>
      <p:ext uri="{BB962C8B-B14F-4D97-AF65-F5344CB8AC3E}">
        <p14:creationId xmlns:p14="http://schemas.microsoft.com/office/powerpoint/2010/main" val="1642724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418A298C-F773-4099-8C6D-0973FCD48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" y="970810"/>
            <a:ext cx="7765170" cy="5547502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3A6DF60-C10B-4340-B0CF-52822B70C839}"/>
              </a:ext>
            </a:extLst>
          </p:cNvPr>
          <p:cNvSpPr/>
          <p:nvPr/>
        </p:nvSpPr>
        <p:spPr>
          <a:xfrm>
            <a:off x="5204417" y="4499281"/>
            <a:ext cx="45878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Lift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CABCDA7-7E89-4CDB-AC97-D910DCBC7B22}"/>
              </a:ext>
            </a:extLst>
          </p:cNvPr>
          <p:cNvSpPr/>
          <p:nvPr/>
        </p:nvSpPr>
        <p:spPr>
          <a:xfrm>
            <a:off x="2544298" y="2165989"/>
            <a:ext cx="79861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Klasse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971980A-FEB5-4276-A58E-2C438C9BE433}"/>
              </a:ext>
            </a:extLst>
          </p:cNvPr>
          <p:cNvSpPr/>
          <p:nvPr/>
        </p:nvSpPr>
        <p:spPr>
          <a:xfrm>
            <a:off x="2943608" y="3325801"/>
            <a:ext cx="869149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Gruppe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FEBE88-47CF-47F7-B754-FC4C168BD5DC}"/>
              </a:ext>
            </a:extLst>
          </p:cNvPr>
          <p:cNvSpPr/>
          <p:nvPr/>
        </p:nvSpPr>
        <p:spPr>
          <a:xfrm>
            <a:off x="5948500" y="4668558"/>
            <a:ext cx="79861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Klasse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F6C65AB-345C-4C50-A50B-054074CB2105}"/>
              </a:ext>
            </a:extLst>
          </p:cNvPr>
          <p:cNvSpPr/>
          <p:nvPr/>
        </p:nvSpPr>
        <p:spPr>
          <a:xfrm>
            <a:off x="3584847" y="5140695"/>
            <a:ext cx="79861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Klasse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29FA098-964B-4E41-9241-F125910E0C9C}"/>
              </a:ext>
            </a:extLst>
          </p:cNvPr>
          <p:cNvSpPr/>
          <p:nvPr/>
        </p:nvSpPr>
        <p:spPr>
          <a:xfrm>
            <a:off x="2943607" y="3920161"/>
            <a:ext cx="869149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Gruppe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010986B-4EC8-4AF9-888F-3A11C54A1DB0}"/>
              </a:ext>
            </a:extLst>
          </p:cNvPr>
          <p:cNvSpPr/>
          <p:nvPr/>
        </p:nvSpPr>
        <p:spPr>
          <a:xfrm>
            <a:off x="6320162" y="3157749"/>
            <a:ext cx="869149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Gruppe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AF4290E-F375-4E5E-86C6-349EEA582B52}"/>
              </a:ext>
            </a:extLst>
          </p:cNvPr>
          <p:cNvSpPr/>
          <p:nvPr/>
        </p:nvSpPr>
        <p:spPr>
          <a:xfrm>
            <a:off x="4735912" y="5140695"/>
            <a:ext cx="52610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WC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F0E5094-77F9-431A-9C22-B51381E4813C}"/>
              </a:ext>
            </a:extLst>
          </p:cNvPr>
          <p:cNvSpPr/>
          <p:nvPr/>
        </p:nvSpPr>
        <p:spPr>
          <a:xfrm>
            <a:off x="4671706" y="4532658"/>
            <a:ext cx="37863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IV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0122FCB-2B5B-496D-B8D8-AC0E7CB1F038}"/>
              </a:ext>
            </a:extLst>
          </p:cNvPr>
          <p:cNvSpPr/>
          <p:nvPr/>
        </p:nvSpPr>
        <p:spPr>
          <a:xfrm>
            <a:off x="8463982" y="1191856"/>
            <a:ext cx="2526654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Obergeschoss</a:t>
            </a:r>
            <a:r>
              <a:rPr lang="de-CH" sz="1600" dirty="0">
                <a:solidFill>
                  <a:schemeClr val="tx2"/>
                </a:solidFill>
              </a:rPr>
              <a:t> 1 + 2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AA56C74-8446-4ACB-BC1D-5634CFF289AC}"/>
              </a:ext>
            </a:extLst>
          </p:cNvPr>
          <p:cNvSpPr/>
          <p:nvPr/>
        </p:nvSpPr>
        <p:spPr>
          <a:xfrm>
            <a:off x="4573364" y="3784938"/>
            <a:ext cx="649537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Halle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4E29288-9B06-4629-B822-9B3559F98BB0}"/>
              </a:ext>
            </a:extLst>
          </p:cNvPr>
          <p:cNvSpPr/>
          <p:nvPr/>
        </p:nvSpPr>
        <p:spPr>
          <a:xfrm>
            <a:off x="4859805" y="1716230"/>
            <a:ext cx="826252" cy="33855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Treppe</a:t>
            </a:r>
          </a:p>
        </p:txBody>
      </p:sp>
    </p:spTree>
    <p:extLst>
      <p:ext uri="{BB962C8B-B14F-4D97-AF65-F5344CB8AC3E}">
        <p14:creationId xmlns:p14="http://schemas.microsoft.com/office/powerpoint/2010/main" val="3436779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BC7FBF-3970-4A34-8FA7-1D9872BA1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" y="948419"/>
            <a:ext cx="7782248" cy="556950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18BBD06-BC87-45C6-A67D-1488EEEC7561}"/>
              </a:ext>
            </a:extLst>
          </p:cNvPr>
          <p:cNvSpPr/>
          <p:nvPr/>
        </p:nvSpPr>
        <p:spPr>
          <a:xfrm>
            <a:off x="8463982" y="1191856"/>
            <a:ext cx="1675459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Südfassade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438CA9C-455B-4401-AC0C-9E500F54374B}"/>
              </a:ext>
            </a:extLst>
          </p:cNvPr>
          <p:cNvSpPr/>
          <p:nvPr/>
        </p:nvSpPr>
        <p:spPr>
          <a:xfrm>
            <a:off x="8463982" y="4181724"/>
            <a:ext cx="1786066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Nordfassade</a:t>
            </a:r>
          </a:p>
        </p:txBody>
      </p:sp>
    </p:spTree>
    <p:extLst>
      <p:ext uri="{BB962C8B-B14F-4D97-AF65-F5344CB8AC3E}">
        <p14:creationId xmlns:p14="http://schemas.microsoft.com/office/powerpoint/2010/main" val="345091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3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1284793-3529-4B60-8967-66638F4C133D}"/>
              </a:ext>
            </a:extLst>
          </p:cNvPr>
          <p:cNvSpPr/>
          <p:nvPr/>
        </p:nvSpPr>
        <p:spPr>
          <a:xfrm>
            <a:off x="8463982" y="1191856"/>
            <a:ext cx="1612942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Ostfassade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6B90C8-140A-4374-992F-80B8D1DA3599}"/>
              </a:ext>
            </a:extLst>
          </p:cNvPr>
          <p:cNvSpPr/>
          <p:nvPr/>
        </p:nvSpPr>
        <p:spPr>
          <a:xfrm>
            <a:off x="8463982" y="4181724"/>
            <a:ext cx="1811458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Westfassade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719854-72FF-4074-83CD-C14476065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" y="960533"/>
            <a:ext cx="7765170" cy="55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1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651C00-0316-4BBC-86DD-9D1DDDD2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10472773" cy="561014"/>
          </a:xfrm>
        </p:spPr>
        <p:txBody>
          <a:bodyPr/>
          <a:lstStyle/>
          <a:p>
            <a:r>
              <a:rPr lang="de-CH" dirty="0"/>
              <a:t>Übersichtsplan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2D9622-EA91-4BAF-B8F5-B052BEF5265C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428C61D-9353-4348-AC09-0F835A4D7D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63" b="12954"/>
          <a:stretch>
            <a:fillRect/>
          </a:stretch>
        </p:blipFill>
        <p:spPr bwMode="auto">
          <a:xfrm>
            <a:off x="698812" y="1001868"/>
            <a:ext cx="10714965" cy="545078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0B2C382-7950-4E11-A15B-F3089631A33A}"/>
              </a:ext>
            </a:extLst>
          </p:cNvPr>
          <p:cNvSpPr txBox="1"/>
          <p:nvPr/>
        </p:nvSpPr>
        <p:spPr>
          <a:xfrm rot="743039">
            <a:off x="5321084" y="2717609"/>
            <a:ext cx="98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tx2"/>
                </a:solidFill>
              </a:rPr>
              <a:t>Trakt 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EE0FFDC-117E-4775-AFF8-EADB1C42CC58}"/>
              </a:ext>
            </a:extLst>
          </p:cNvPr>
          <p:cNvSpPr txBox="1"/>
          <p:nvPr/>
        </p:nvSpPr>
        <p:spPr>
          <a:xfrm rot="867978">
            <a:off x="5950911" y="4136836"/>
            <a:ext cx="887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tx2"/>
                </a:solidFill>
              </a:rPr>
              <a:t>Trakt 3</a:t>
            </a:r>
          </a:p>
        </p:txBody>
      </p:sp>
    </p:spTree>
    <p:extLst>
      <p:ext uri="{BB962C8B-B14F-4D97-AF65-F5344CB8AC3E}">
        <p14:creationId xmlns:p14="http://schemas.microsoft.com/office/powerpoint/2010/main" val="240742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Bauetappe 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E14ADF-D7C8-4266-800D-1029DECE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2" y="964840"/>
            <a:ext cx="4404817" cy="554864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5BB0D1B-7884-4860-ADF3-E5711453BC97}"/>
              </a:ext>
            </a:extLst>
          </p:cNvPr>
          <p:cNvSpPr/>
          <p:nvPr/>
        </p:nvSpPr>
        <p:spPr>
          <a:xfrm>
            <a:off x="6096000" y="3554498"/>
            <a:ext cx="50441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Trakt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von Mai 2025 bis </a:t>
            </a:r>
            <a:r>
              <a:rPr lang="de-DE" sz="2200" dirty="0">
                <a:solidFill>
                  <a:schemeClr val="tx2"/>
                </a:solidFill>
              </a:rPr>
              <a:t>Februar</a:t>
            </a: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827805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Bauetappe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BC2D922-9687-42C3-9EA6-825B5B086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2" y="953997"/>
            <a:ext cx="4405925" cy="5546365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7DD686E-E988-434E-89BF-69F3E1728ECD}"/>
              </a:ext>
            </a:extLst>
          </p:cNvPr>
          <p:cNvSpPr/>
          <p:nvPr/>
        </p:nvSpPr>
        <p:spPr>
          <a:xfrm>
            <a:off x="6096000" y="3542513"/>
            <a:ext cx="55298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</a:pPr>
            <a:r>
              <a:rPr lang="de-DE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Trakt 3 von März 2026 bis November 2026</a:t>
            </a:r>
          </a:p>
        </p:txBody>
      </p:sp>
    </p:spTree>
    <p:extLst>
      <p:ext uri="{BB962C8B-B14F-4D97-AF65-F5344CB8AC3E}">
        <p14:creationId xmlns:p14="http://schemas.microsoft.com/office/powerpoint/2010/main" val="1204708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Kostenzusammenstellung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1CECB86-4D02-46DF-A5B6-E8D26304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864111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Baukosten 10% (Richtofferten und Erfahrungswerte)		CHF	11’646’400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Reserve ca. 6% + Erhöhung MWST um 0.4% ab 2024 		CHF	</a:t>
            </a:r>
            <a:r>
              <a:rPr lang="de-CH" sz="2200" u="sng" dirty="0"/>
              <a:t>     753’600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Total Sanierungskosten 										CHF	12’400’000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Bereits geleistet aus dem Planungskredit GV 2022			CHF	 </a:t>
            </a:r>
            <a:r>
              <a:rPr lang="de-CH" sz="2200" u="sng" dirty="0"/>
              <a:t>   490’000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de-CH" sz="2200" b="1" dirty="0"/>
              <a:t>Total Baukredit												CHF	11’910’000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b="1" dirty="0"/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Anteil Sanierungskosten Trakt 2								CHF	  5’904’000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Anteil Sanierungskosten Trakt 3								CHF	  6’396’000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CH" sz="2200" dirty="0"/>
          </a:p>
          <a:p>
            <a:pPr marL="0" indent="0">
              <a:buNone/>
            </a:pPr>
            <a:endParaRPr lang="de-CH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5817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Kostenzusammenstellung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11CECB86-4D02-46DF-A5B6-E8D2630420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864111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Wertvermehrende Erweiterungen Trakt 2: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Erweiterung schulergänzende Tagesstruktur							CHF 320’000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Ausbau Werkraum UG (Mehrkosten zu Gebäudehüllensanierung)	CHF   10’000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Kontrollierte Lüftung 													</a:t>
            </a:r>
            <a:r>
              <a:rPr lang="de-CH" sz="2200" u="sng" dirty="0"/>
              <a:t>CHF   99’000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Total Anteil wertvermehrende Arbeiten									CHF 429’000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Wertvermehrende Erweiterungen Trakt 3: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Erweiterung EG, Gruppenraum 1.OG und 2.OG						CHF 340’000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Kontrollierte Lüftung 													</a:t>
            </a:r>
            <a:r>
              <a:rPr lang="de-CH" sz="2200" u="sng" dirty="0"/>
              <a:t>CHF 124’000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de-CH" sz="2200" dirty="0"/>
              <a:t>Total Anteil wertvermehrende Arbeiten									CHF 464’000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CH" sz="2200" dirty="0"/>
          </a:p>
          <a:p>
            <a:pPr marL="0" indent="0">
              <a:buNone/>
            </a:pPr>
            <a:endParaRPr lang="de-CH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8843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8867E-40B5-4671-A7B6-16F1366DB4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271" y="1470701"/>
            <a:ext cx="10800000" cy="4948953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Baukredit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Jährliche Abschreibung über 30 Jahre								CHF 397‘000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Zinskosten durch Kapitalaufnahme (Annahme 2%)					</a:t>
            </a:r>
            <a:r>
              <a:rPr lang="de-DE" sz="22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CHF 238‘200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Jährliche Budgetbelastung 							</a:t>
            </a:r>
            <a:r>
              <a:rPr lang="de-DE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CHF 635‘200 </a:t>
            </a: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Unterhaltskosten Gebäude nach der Sanierung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Deutlich geringere Heizkosten (ca. 12‘000)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Mehr Servicearbeiten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Tieferer Gebäudeunterhalt</a:t>
            </a:r>
          </a:p>
          <a:p>
            <a:pPr marL="0" indent="0">
              <a:buClr>
                <a:srgbClr val="0070C0"/>
              </a:buClr>
              <a:buNone/>
            </a:pP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Finanzielle Folgen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351614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8867E-40B5-4671-A7B6-16F1366DB4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4271" y="1470701"/>
            <a:ext cx="10800000" cy="4948953"/>
          </a:xfrm>
        </p:spPr>
        <p:txBody>
          <a:bodyPr/>
          <a:lstStyle/>
          <a:p>
            <a:pPr marL="0" indent="0">
              <a:buNone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Ohne eine Sanierung können folgende Leistungen nicht mehr oder nur begrenzt angeboten werden:</a:t>
            </a:r>
          </a:p>
          <a:p>
            <a:pPr marL="0" indent="0">
              <a:buClr>
                <a:srgbClr val="0070C0"/>
              </a:buClr>
              <a:buNone/>
            </a:pP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Mehrzweckhalle ist nur noch für maximal 200 Personen zugelassen</a:t>
            </a:r>
          </a:p>
          <a:p>
            <a:pPr marL="0" indent="0">
              <a:buClr>
                <a:srgbClr val="0070C0"/>
              </a:buClr>
              <a:buNone/>
            </a:pP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Mittagstisch der schulergänzenden Tagesstruktur ist ausgebucht und muss weiterhin im </a:t>
            </a:r>
            <a:r>
              <a:rPr lang="de-DE" sz="2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Jugetti</a:t>
            </a: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angeboten werden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ist unklar, ob die bestehenden Tagesstrukturen weiterhin eine Betriebsbewilligung erhalten </a:t>
            </a:r>
            <a:r>
              <a:rPr lang="de-DE" sz="22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wird </a:t>
            </a: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70C0"/>
              </a:buClr>
              <a:buNone/>
            </a:pPr>
            <a:endParaRPr lang="de-DE" sz="2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Heizung muss ersetzt werden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10416600" cy="561014"/>
          </a:xfrm>
        </p:spPr>
        <p:txBody>
          <a:bodyPr/>
          <a:lstStyle/>
          <a:p>
            <a:r>
              <a:rPr lang="de-CH" dirty="0"/>
              <a:t>Folgen bei Ablehnung des Baukredits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2432543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B18AC15B-8BDB-4243-AAAD-60E7D2F8B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2485" y="1965326"/>
            <a:ext cx="9351988" cy="2352232"/>
          </a:xfrm>
        </p:spPr>
        <p:txBody>
          <a:bodyPr/>
          <a:lstStyle/>
          <a:p>
            <a:r>
              <a:rPr lang="de-CH" sz="2800" b="0" i="1" dirty="0"/>
              <a:t>Der Gemeinderat beantragt der Einwohnergemeindeversammlung, den Baukredit für das Sanierungsprojekt «Sanierung Schulanlage Hintere Matten, Trakt 2 und Trakt 3» in der Höhe </a:t>
            </a:r>
            <a:r>
              <a:rPr lang="de-CH" sz="2800" b="0" i="1"/>
              <a:t>von CHF11'910'000 </a:t>
            </a:r>
            <a:r>
              <a:rPr lang="de-CH" sz="2800" b="0" i="1" dirty="0"/>
              <a:t>(inkl. MwSt.) zu genehmigen.</a:t>
            </a:r>
            <a:r>
              <a:rPr lang="de-CH" sz="2800" dirty="0"/>
              <a:t> </a:t>
            </a:r>
            <a:br>
              <a:rPr lang="de-CH" sz="2800" dirty="0"/>
            </a:br>
            <a:endParaRPr lang="de-CH" sz="2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25621C-E031-4E73-95B5-D29792FDC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Antrag des Gemeinderats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053FBA-1612-4C18-B1EE-2C84EFECAE0B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2262125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1ABE5A-5EB6-4C70-AEF4-973CCA9AA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Fragen?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E769D5D-3B72-4237-A687-A333850C9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3328" y="3868656"/>
            <a:ext cx="8796192" cy="1326941"/>
          </a:xfrm>
        </p:spPr>
        <p:txBody>
          <a:bodyPr/>
          <a:lstStyle/>
          <a:p>
            <a:r>
              <a:rPr lang="de-CH" dirty="0"/>
              <a:t>Vielen Dank für Ihre Aufmerksamkeit.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AA1CA3-209C-44EE-9C7A-745A0A70A4C9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39472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D9E6B4-BC43-4AC5-A575-9644BE6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524495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de-DE" sz="2200" dirty="0"/>
              <a:t>In der Planung wurden Untersuchungen und Messungen mit folgendem Ergebnis durchgeführt:</a:t>
            </a:r>
          </a:p>
          <a:p>
            <a:pPr marL="0" lvl="0" indent="0" defTabSz="914400">
              <a:spcBef>
                <a:spcPts val="0"/>
              </a:spcBef>
              <a:buNone/>
              <a:defRPr/>
            </a:pPr>
            <a:endParaRPr lang="de-DE" sz="2200" dirty="0">
              <a:solidFill>
                <a:srgbClr val="FF0000"/>
              </a:solidFill>
            </a:endParaRPr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Baugrund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Ist in Ordnung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Schadstoff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Keine dringende Schadstoffsanierung notwendig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DE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Brandschutz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Teilweise fehlende Brandschutzvorkehrungen</a:t>
            </a: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6DD1A9-5C3C-41CB-ABBD-C8F59616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10688958" cy="561014"/>
          </a:xfrm>
        </p:spPr>
        <p:txBody>
          <a:bodyPr/>
          <a:lstStyle/>
          <a:p>
            <a:r>
              <a:rPr lang="de-CH" dirty="0"/>
              <a:t>Untersuchung und Ergebnis in der Planung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4AF7-A03A-4409-95B4-24E44C311887}"/>
              </a:ext>
            </a:extLst>
          </p:cNvPr>
          <p:cNvSpPr txBox="1">
            <a:spLocks/>
          </p:cNvSpPr>
          <p:nvPr/>
        </p:nvSpPr>
        <p:spPr>
          <a:xfrm>
            <a:off x="667007" y="6528825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426417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D9E6B4-BC43-4AC5-A575-9644BE6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524495"/>
          </a:xfrm>
        </p:spPr>
        <p:txBody>
          <a:bodyPr/>
          <a:lstStyle/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Elektroinstallationen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Erfüllen die heutigen Anforderungen nicht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Sanitärinstallationen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Wasserleitungen in keinem guten Zustand 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Abwasserleitungen teilweise undicht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Kanalisation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Kanalisation undicht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Heizung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Erfüllt die Abgaswerte nicht</a:t>
            </a:r>
            <a:endParaRPr lang="de-DE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4AF7-A03A-4409-95B4-24E44C311887}"/>
              </a:ext>
            </a:extLst>
          </p:cNvPr>
          <p:cNvSpPr txBox="1">
            <a:spLocks/>
          </p:cNvSpPr>
          <p:nvPr/>
        </p:nvSpPr>
        <p:spPr>
          <a:xfrm>
            <a:off x="667007" y="6528825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D5FB6688-827A-47D5-8A5A-EE8AEB09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10688958" cy="561014"/>
          </a:xfrm>
        </p:spPr>
        <p:txBody>
          <a:bodyPr/>
          <a:lstStyle/>
          <a:p>
            <a:r>
              <a:rPr lang="de-CH" dirty="0"/>
              <a:t>Untersuchung und Ergebnis in der Planung</a:t>
            </a:r>
          </a:p>
        </p:txBody>
      </p:sp>
    </p:spTree>
    <p:extLst>
      <p:ext uri="{BB962C8B-B14F-4D97-AF65-F5344CB8AC3E}">
        <p14:creationId xmlns:p14="http://schemas.microsoft.com/office/powerpoint/2010/main" val="348430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D9E6B4-BC43-4AC5-A575-9644BE6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524495"/>
          </a:xfrm>
        </p:spPr>
        <p:txBody>
          <a:bodyPr/>
          <a:lstStyle/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Lüftung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Bestehende Lüftung in Ordnung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Materialtechnologischer Zustand (Statik)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Statische Anforderungen werden nicht erreicht</a:t>
            </a:r>
          </a:p>
          <a:p>
            <a:pPr marL="0" indent="0" defTabSz="914400">
              <a:buClr>
                <a:srgbClr val="E2001A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Hindernisfreies Bauen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Ist nicht gegeben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Akustikmessungen Trakt 3 und schulergänzende Tagesstruktur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  <a:defRPr/>
            </a:pPr>
            <a:r>
              <a:rPr lang="de-CH" sz="2200" dirty="0">
                <a:latin typeface="Arial" panose="020B0604020202020204" pitchFamily="34" charset="0"/>
                <a:cs typeface="Times New Roman" panose="02020603050405020304" pitchFamily="18" charset="0"/>
              </a:rPr>
              <a:t>Die Werte werden nicht erfüllt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DE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DE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4AF7-A03A-4409-95B4-24E44C311887}"/>
              </a:ext>
            </a:extLst>
          </p:cNvPr>
          <p:cNvSpPr txBox="1">
            <a:spLocks/>
          </p:cNvSpPr>
          <p:nvPr/>
        </p:nvSpPr>
        <p:spPr>
          <a:xfrm>
            <a:off x="667007" y="6528825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0474E86E-2424-4AD2-AFCD-A704F53F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10688958" cy="561014"/>
          </a:xfrm>
        </p:spPr>
        <p:txBody>
          <a:bodyPr/>
          <a:lstStyle/>
          <a:p>
            <a:r>
              <a:rPr lang="de-CH" dirty="0"/>
              <a:t>Untersuchung und Ergebnis in der Planung</a:t>
            </a:r>
          </a:p>
        </p:txBody>
      </p:sp>
    </p:spTree>
    <p:extLst>
      <p:ext uri="{BB962C8B-B14F-4D97-AF65-F5344CB8AC3E}">
        <p14:creationId xmlns:p14="http://schemas.microsoft.com/office/powerpoint/2010/main" val="320864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D9E6B4-BC43-4AC5-A575-9644BE6352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848819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de-DE" sz="2200" dirty="0"/>
              <a:t>Mit der Sanierung Trakt 2 werden folgende Mängel behoben: </a:t>
            </a:r>
          </a:p>
          <a:p>
            <a:pPr marL="0" lv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DE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Es fehlt eine gültige Baubewilligung für die schulergänzende Tagesstruktur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de-DE" sz="2200" dirty="0"/>
              <a:t> </a:t>
            </a:r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Die Mehrzweckhalle ist nur noch für 200 Personen zugelassen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Heizung erfüllt die Abgaswerte nicht und muss zwingend ersetzt werden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r>
              <a:rPr lang="de-CH" sz="2200" dirty="0"/>
              <a:t>Mit der Sanierung </a:t>
            </a:r>
            <a:r>
              <a:rPr lang="de-DE" sz="2200" dirty="0"/>
              <a:t>Trakt 3 werden folgende Mängel</a:t>
            </a:r>
            <a:r>
              <a:rPr lang="de-DE" sz="2200" dirty="0">
                <a:solidFill>
                  <a:srgbClr val="00B050"/>
                </a:solidFill>
              </a:rPr>
              <a:t> </a:t>
            </a:r>
            <a:r>
              <a:rPr lang="de-DE" sz="2200" dirty="0"/>
              <a:t>behoben: 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DE" sz="2200" dirty="0"/>
          </a:p>
          <a:p>
            <a:pPr lvl="0"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/>
              <a:t>Es gibt Feuchtigkeitsprobleme im Untergeschoss</a:t>
            </a:r>
          </a:p>
          <a:p>
            <a:pPr marL="0" lv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DE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r>
              <a:rPr lang="de-CH" sz="2200" dirty="0"/>
              <a:t>Die Zivilschutzanlage ist nicht für die zivile Nutzung zugelassen</a:t>
            </a:r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DE" sz="2200" dirty="0"/>
          </a:p>
          <a:p>
            <a:pPr defTabSz="91440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/>
            </a:pPr>
            <a:endParaRPr lang="de-CH" sz="2200" dirty="0"/>
          </a:p>
          <a:p>
            <a:pPr marL="0" indent="0" defTabSz="914400">
              <a:spcBef>
                <a:spcPts val="0"/>
              </a:spcBef>
              <a:buClr>
                <a:srgbClr val="0070C0"/>
              </a:buClr>
              <a:buNone/>
              <a:defRPr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C6DD1A9-5C3C-41CB-ABBD-C8F59616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10407986" cy="561014"/>
          </a:xfrm>
        </p:spPr>
        <p:txBody>
          <a:bodyPr/>
          <a:lstStyle/>
          <a:p>
            <a:r>
              <a:rPr lang="de-CH" dirty="0">
                <a:solidFill>
                  <a:schemeClr val="tx2"/>
                </a:solidFill>
              </a:rPr>
              <a:t>Mängel </a:t>
            </a:r>
            <a:r>
              <a:rPr lang="de-CH" dirty="0"/>
              <a:t>im Trakt 2 + Trakt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4AF7-A03A-4409-95B4-24E44C311887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143359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70FC70-0673-49B6-AA7A-DA0B81E21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58819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Gesetzliche Abgaswerte können nicht erreicht werden</a:t>
            </a:r>
            <a:br>
              <a:rPr lang="de-CH" sz="2200" dirty="0"/>
            </a:br>
            <a:r>
              <a:rPr lang="de-CH" sz="2200" dirty="0"/>
              <a:t>(letzte Frist zur Einhaltung der Abgaswerte bis Juli 2024)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CH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In der Evaluation für den Heizungsersatz wurden folgende Heizsysteme geprüft: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CH" sz="2200" dirty="0" err="1">
                <a:latin typeface="Arial" panose="020B0604020202020204" pitchFamily="34" charset="0"/>
                <a:cs typeface="Times New Roman" panose="02020603050405020304" pitchFamily="18" charset="0"/>
              </a:rPr>
              <a:t>Erdsondenwärmepumpe</a:t>
            </a:r>
            <a:endParaRPr lang="de-CH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Times New Roman" panose="02020603050405020304" pitchFamily="18" charset="0"/>
              </a:rPr>
              <a:t>Luft-Wasser Wärmepumpe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Times New Roman" panose="02020603050405020304" pitchFamily="18" charset="0"/>
              </a:rPr>
              <a:t>Fernwärme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Times New Roman" panose="02020603050405020304" pitchFamily="18" charset="0"/>
              </a:rPr>
              <a:t>Kraft-Wärme-Kopplung mit Schnitzel (Blockheizkraftwerk)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Times New Roman" panose="02020603050405020304" pitchFamily="18" charset="0"/>
              </a:rPr>
              <a:t>Schnitzelheizung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DE" sz="2200" dirty="0">
                <a:latin typeface="Arial" panose="020B0604020202020204" pitchFamily="34" charset="0"/>
                <a:cs typeface="Times New Roman" panose="02020603050405020304" pitchFamily="18" charset="0"/>
              </a:rPr>
              <a:t>Pelletheizung</a:t>
            </a:r>
          </a:p>
          <a:p>
            <a:pPr marL="0" defTabSz="914400">
              <a:buClr>
                <a:srgbClr val="E2001A"/>
              </a:buClr>
              <a:buFont typeface="Wingdings" panose="05000000000000000000" pitchFamily="2" charset="2"/>
              <a:buChar char="Ø"/>
            </a:pPr>
            <a:r>
              <a:rPr lang="de-DE" sz="2200" dirty="0" err="1">
                <a:latin typeface="Arial" panose="020B0604020202020204" pitchFamily="34" charset="0"/>
                <a:cs typeface="Times New Roman" panose="02020603050405020304" pitchFamily="18" charset="0"/>
              </a:rPr>
              <a:t>Erdsondenwärmepumpe</a:t>
            </a:r>
            <a:r>
              <a:rPr lang="de-DE" sz="2200" dirty="0">
                <a:latin typeface="Arial" panose="020B0604020202020204" pitchFamily="34" charset="0"/>
                <a:cs typeface="Times New Roman" panose="02020603050405020304" pitchFamily="18" charset="0"/>
              </a:rPr>
              <a:t> (Grundleistung) / Schnitzelheizung (Spitzenleistung)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CH" sz="2200" dirty="0"/>
          </a:p>
          <a:p>
            <a:pPr>
              <a:buFont typeface="Wingdings" panose="05000000000000000000" pitchFamily="2" charset="2"/>
              <a:buChar char="§"/>
            </a:pPr>
            <a:endParaRPr lang="de-CH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1ED8D5-E37F-455B-BD26-9855745B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7124387" cy="561014"/>
          </a:xfrm>
        </p:spPr>
        <p:txBody>
          <a:bodyPr/>
          <a:lstStyle/>
          <a:p>
            <a:r>
              <a:rPr lang="de-CH" dirty="0"/>
              <a:t>Heizung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8C6EAD-734D-4BF9-AA0E-C2EE6CC2245E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48045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70FC70-0673-49B6-AA7A-DA0B81E21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373" y="1470701"/>
            <a:ext cx="10800000" cy="458819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Schnitzelheizung mit zwei Heizkesseln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Tiefste Investitionssumme infolge Direktersatz </a:t>
            </a:r>
            <a:br>
              <a:rPr lang="de-CH" sz="2200" dirty="0"/>
            </a:br>
            <a:endParaRPr lang="de-CH" sz="2200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Über einen Betrachtungshorizont von 30 Jahren mit 13.1 Rp/kWh die wirtschaftlichste Lösung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CH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CH" sz="2200" dirty="0"/>
              <a:t>Liefervertrag mit Bürgergemeinde für Holzschnitzel</a:t>
            </a:r>
            <a:br>
              <a:rPr lang="de-CH" sz="2200" dirty="0"/>
            </a:br>
            <a:r>
              <a:rPr lang="de-CH" sz="2200" dirty="0"/>
              <a:t>(Forst Betriebs Gemeinschaft Am Blauen)</a:t>
            </a:r>
          </a:p>
          <a:p>
            <a:pPr marL="0" indent="0">
              <a:buClr>
                <a:srgbClr val="0070C0"/>
              </a:buClr>
              <a:buNone/>
            </a:pPr>
            <a:endParaRPr lang="de-CH" sz="220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CH" sz="2200" dirty="0"/>
          </a:p>
          <a:p>
            <a:pPr>
              <a:buFont typeface="Wingdings" panose="05000000000000000000" pitchFamily="2" charset="2"/>
              <a:buChar char="§"/>
            </a:pPr>
            <a:endParaRPr lang="de-CH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1ED8D5-E37F-455B-BD26-9855745B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7124387" cy="561014"/>
          </a:xfrm>
        </p:spPr>
        <p:txBody>
          <a:bodyPr/>
          <a:lstStyle/>
          <a:p>
            <a:r>
              <a:rPr lang="de-CH" dirty="0"/>
              <a:t>Entscheid Schnitzelheizung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8C6EAD-734D-4BF9-AA0E-C2EE6CC2245E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</p:spTree>
    <p:extLst>
      <p:ext uri="{BB962C8B-B14F-4D97-AF65-F5344CB8AC3E}">
        <p14:creationId xmlns:p14="http://schemas.microsoft.com/office/powerpoint/2010/main" val="41339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0533D6E-E8E2-4EDF-8097-6F33E5E6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00" y="147600"/>
            <a:ext cx="8564763" cy="561014"/>
          </a:xfrm>
        </p:spPr>
        <p:txBody>
          <a:bodyPr/>
          <a:lstStyle/>
          <a:p>
            <a:r>
              <a:rPr lang="de-CH" dirty="0"/>
              <a:t>Sanierungsmassnahmen Trakt 2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E21F35-E6F2-4142-8B86-31DC02EDC9D5}"/>
              </a:ext>
            </a:extLst>
          </p:cNvPr>
          <p:cNvSpPr txBox="1">
            <a:spLocks/>
          </p:cNvSpPr>
          <p:nvPr/>
        </p:nvSpPr>
        <p:spPr>
          <a:xfrm>
            <a:off x="698812" y="6556020"/>
            <a:ext cx="3562103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GVS 7.12.2023 / GR A. Stöcklin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BEB8EAC-6BD9-42D2-B6EA-E26BD8D2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" y="955634"/>
            <a:ext cx="7765170" cy="556210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0FC36D1-7143-4FCD-B1AC-E8806E613C8A}"/>
              </a:ext>
            </a:extLst>
          </p:cNvPr>
          <p:cNvSpPr/>
          <p:nvPr/>
        </p:nvSpPr>
        <p:spPr>
          <a:xfrm>
            <a:off x="6869626" y="1717682"/>
            <a:ext cx="1128322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Werkraum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BB3030A-33CB-4EE6-9C72-CFA4A9C564A0}"/>
              </a:ext>
            </a:extLst>
          </p:cNvPr>
          <p:cNvSpPr/>
          <p:nvPr/>
        </p:nvSpPr>
        <p:spPr>
          <a:xfrm>
            <a:off x="6049168" y="1717682"/>
            <a:ext cx="708848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Lager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383F34A-E30A-4720-8E68-925EEEA10B83}"/>
              </a:ext>
            </a:extLst>
          </p:cNvPr>
          <p:cNvSpPr/>
          <p:nvPr/>
        </p:nvSpPr>
        <p:spPr>
          <a:xfrm>
            <a:off x="5055107" y="1853763"/>
            <a:ext cx="87844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Technik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79D603B-9492-4C1A-A47E-F7DB58487A55}"/>
              </a:ext>
            </a:extLst>
          </p:cNvPr>
          <p:cNvSpPr/>
          <p:nvPr/>
        </p:nvSpPr>
        <p:spPr>
          <a:xfrm>
            <a:off x="3175978" y="2953759"/>
            <a:ext cx="934871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Heizung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195977F-D8A9-43D7-A0D9-1F72D4AB9BDF}"/>
              </a:ext>
            </a:extLst>
          </p:cNvPr>
          <p:cNvSpPr/>
          <p:nvPr/>
        </p:nvSpPr>
        <p:spPr>
          <a:xfrm>
            <a:off x="3045804" y="2127795"/>
            <a:ext cx="1015021" cy="338554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Schnitzel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B1ADE1A-8AE5-45BB-BEEF-87018140C834}"/>
              </a:ext>
            </a:extLst>
          </p:cNvPr>
          <p:cNvSpPr/>
          <p:nvPr/>
        </p:nvSpPr>
        <p:spPr>
          <a:xfrm>
            <a:off x="2267965" y="4318054"/>
            <a:ext cx="1811714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Leichtathletikhalle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1C06089-9D51-4224-B984-9AF1AAC598A0}"/>
              </a:ext>
            </a:extLst>
          </p:cNvPr>
          <p:cNvCxnSpPr/>
          <p:nvPr/>
        </p:nvCxnSpPr>
        <p:spPr>
          <a:xfrm flipV="1">
            <a:off x="5565913" y="3429000"/>
            <a:ext cx="2313830" cy="245496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AB86DBA0-6117-48FA-BDB6-497798765F15}"/>
              </a:ext>
            </a:extLst>
          </p:cNvPr>
          <p:cNvSpPr/>
          <p:nvPr/>
        </p:nvSpPr>
        <p:spPr>
          <a:xfrm rot="18780000">
            <a:off x="5509285" y="4270429"/>
            <a:ext cx="2326150" cy="338554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ZSA ausserhalb Projekt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A228717-F802-427C-9479-E714DF3B1C43}"/>
              </a:ext>
            </a:extLst>
          </p:cNvPr>
          <p:cNvSpPr/>
          <p:nvPr/>
        </p:nvSpPr>
        <p:spPr>
          <a:xfrm>
            <a:off x="4203134" y="2335760"/>
            <a:ext cx="813043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Geräte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7921385-9B26-473E-B5CC-62FF77798F4D}"/>
              </a:ext>
            </a:extLst>
          </p:cNvPr>
          <p:cNvSpPr/>
          <p:nvPr/>
        </p:nvSpPr>
        <p:spPr>
          <a:xfrm>
            <a:off x="5874230" y="2404064"/>
            <a:ext cx="458780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Lift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98A406B-1608-4874-88F1-5DF5E598DD81}"/>
              </a:ext>
            </a:extLst>
          </p:cNvPr>
          <p:cNvSpPr/>
          <p:nvPr/>
        </p:nvSpPr>
        <p:spPr>
          <a:xfrm>
            <a:off x="8463982" y="1191856"/>
            <a:ext cx="2303836" cy="430887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2200" dirty="0">
                <a:solidFill>
                  <a:schemeClr val="tx2"/>
                </a:solidFill>
              </a:rPr>
              <a:t>Untergeschoss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0321C46-746B-496B-B96B-931D833BB75C}"/>
              </a:ext>
            </a:extLst>
          </p:cNvPr>
          <p:cNvSpPr/>
          <p:nvPr/>
        </p:nvSpPr>
        <p:spPr>
          <a:xfrm>
            <a:off x="5709569" y="2820361"/>
            <a:ext cx="686406" cy="338554"/>
          </a:xfrm>
          <a:prstGeom prst="rect">
            <a:avLst/>
          </a:prstGeom>
          <a:solidFill>
            <a:schemeClr val="bg2">
              <a:alpha val="20000"/>
            </a:schemeClr>
          </a:solidFill>
        </p:spPr>
        <p:txBody>
          <a:bodyPr wrap="none">
            <a:spAutoFit/>
          </a:bodyPr>
          <a:lstStyle/>
          <a:p>
            <a:r>
              <a:rPr lang="de-CH" sz="1600" dirty="0">
                <a:solidFill>
                  <a:schemeClr val="tx2"/>
                </a:solidFill>
              </a:rPr>
              <a:t>Gang</a:t>
            </a:r>
          </a:p>
        </p:txBody>
      </p:sp>
    </p:spTree>
    <p:extLst>
      <p:ext uri="{BB962C8B-B14F-4D97-AF65-F5344CB8AC3E}">
        <p14:creationId xmlns:p14="http://schemas.microsoft.com/office/powerpoint/2010/main" val="122875815"/>
      </p:ext>
    </p:extLst>
  </p:cSld>
  <p:clrMapOvr>
    <a:masterClrMapping/>
  </p:clrMapOvr>
</p:sld>
</file>

<file path=ppt/theme/theme1.xml><?xml version="1.0" encoding="utf-8"?>
<a:theme xmlns:a="http://schemas.openxmlformats.org/drawingml/2006/main" name="Gemeinde Therwil">
  <a:themeElements>
    <a:clrScheme name="Benutzerdefiniert 1">
      <a:dk1>
        <a:srgbClr val="A3A4A2"/>
      </a:dk1>
      <a:lt1>
        <a:sysClr val="window" lastClr="FFFFFF"/>
      </a:lt1>
      <a:dk2>
        <a:srgbClr val="141313"/>
      </a:dk2>
      <a:lt2>
        <a:srgbClr val="FFFFFE"/>
      </a:lt2>
      <a:accent1>
        <a:srgbClr val="FFD816"/>
      </a:accent1>
      <a:accent2>
        <a:srgbClr val="636463"/>
      </a:accent2>
      <a:accent3>
        <a:srgbClr val="8E8F8D"/>
      </a:accent3>
      <a:accent4>
        <a:srgbClr val="C0C1BF"/>
      </a:accent4>
      <a:accent5>
        <a:srgbClr val="FFEC84"/>
      </a:accent5>
      <a:accent6>
        <a:srgbClr val="4A9FCD"/>
      </a:accent6>
      <a:hlink>
        <a:srgbClr val="0070C0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1041</Words>
  <Application>Microsoft Office PowerPoint</Application>
  <PresentationFormat>Breitbild</PresentationFormat>
  <Paragraphs>276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4" baseType="lpstr">
      <vt:lpstr>Arial</vt:lpstr>
      <vt:lpstr>Calibri</vt:lpstr>
      <vt:lpstr>Segoe UI</vt:lpstr>
      <vt:lpstr>Segoe UI</vt:lpstr>
      <vt:lpstr>Times New Roman</vt:lpstr>
      <vt:lpstr>Wingdings</vt:lpstr>
      <vt:lpstr>Gemeinde Therwil</vt:lpstr>
      <vt:lpstr> Traktandum 2  Sondervorlage Baukredit Sanierungsprojekt «Sanierung Schulanlage Hintere Matten, Trakt 2 und Trakt 3»  GVS 7. Dezember 2023</vt:lpstr>
      <vt:lpstr>Übersichtsplan</vt:lpstr>
      <vt:lpstr>Untersuchung und Ergebnis in der Planung</vt:lpstr>
      <vt:lpstr>Untersuchung und Ergebnis in der Planung</vt:lpstr>
      <vt:lpstr>Untersuchung und Ergebnis in der Planung</vt:lpstr>
      <vt:lpstr>Mängel im Trakt 2 + Trakt 3</vt:lpstr>
      <vt:lpstr>Heizung</vt:lpstr>
      <vt:lpstr>Entscheid Schnitzelheizung</vt:lpstr>
      <vt:lpstr>Sanierungsmassnahmen Trakt 2</vt:lpstr>
      <vt:lpstr>Sanierungsmassnahmen Trakt 2</vt:lpstr>
      <vt:lpstr>Sanierungsmassnahmen Trakt 2</vt:lpstr>
      <vt:lpstr>Sanierungsmassnahmen Trakt 2</vt:lpstr>
      <vt:lpstr>Sanierungsmassnahmen Trakt 2</vt:lpstr>
      <vt:lpstr>Sanierungsmassnahmen Trakt 2</vt:lpstr>
      <vt:lpstr>Sanierungsmassnahmen Trakt 3</vt:lpstr>
      <vt:lpstr>Sanierungsmassnahmen Trakt 3</vt:lpstr>
      <vt:lpstr>Sanierungsmassnahmen Trakt 3</vt:lpstr>
      <vt:lpstr>Sanierungsmassnahmen Trakt 3</vt:lpstr>
      <vt:lpstr>Sanierungsmassnahmen Trakt 3</vt:lpstr>
      <vt:lpstr>Bauetappe 1</vt:lpstr>
      <vt:lpstr>Bauetappe 2</vt:lpstr>
      <vt:lpstr>Kostenzusammenstellung</vt:lpstr>
      <vt:lpstr>Kostenzusammenstellung</vt:lpstr>
      <vt:lpstr>Finanzielle Folgen</vt:lpstr>
      <vt:lpstr>Folgen bei Ablehnung des Baukredits</vt:lpstr>
      <vt:lpstr>Antrag des Gemeinderats</vt:lpstr>
      <vt:lpstr>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Rüegg</dc:creator>
  <cp:lastModifiedBy>Carmen Gallati</cp:lastModifiedBy>
  <cp:revision>170</cp:revision>
  <cp:lastPrinted>2023-11-24T09:20:09Z</cp:lastPrinted>
  <dcterms:created xsi:type="dcterms:W3CDTF">2020-03-06T12:35:51Z</dcterms:created>
  <dcterms:modified xsi:type="dcterms:W3CDTF">2023-12-13T16:40:47Z</dcterms:modified>
</cp:coreProperties>
</file>