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7" r:id="rId9"/>
    <p:sldId id="268" r:id="rId10"/>
    <p:sldId id="269" r:id="rId11"/>
    <p:sldId id="270" r:id="rId12"/>
    <p:sldId id="271" r:id="rId13"/>
    <p:sldId id="273" r:id="rId14"/>
    <p:sldId id="293" r:id="rId15"/>
    <p:sldId id="272" r:id="rId16"/>
    <p:sldId id="274" r:id="rId17"/>
    <p:sldId id="275" r:id="rId18"/>
    <p:sldId id="288" r:id="rId19"/>
    <p:sldId id="287" r:id="rId20"/>
    <p:sldId id="286" r:id="rId21"/>
    <p:sldId id="285" r:id="rId22"/>
    <p:sldId id="284" r:id="rId23"/>
    <p:sldId id="283" r:id="rId24"/>
    <p:sldId id="282" r:id="rId25"/>
    <p:sldId id="281" r:id="rId26"/>
    <p:sldId id="280" r:id="rId27"/>
    <p:sldId id="279" r:id="rId28"/>
    <p:sldId id="278" r:id="rId29"/>
    <p:sldId id="277" r:id="rId30"/>
    <p:sldId id="276" r:id="rId31"/>
    <p:sldId id="292" r:id="rId32"/>
    <p:sldId id="291" r:id="rId33"/>
    <p:sldId id="290" r:id="rId34"/>
    <p:sldId id="289" r:id="rId35"/>
    <p:sldId id="266" r:id="rId36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ja Constien" initials="AC" lastIdx="1" clrIdx="0">
    <p:extLst>
      <p:ext uri="{19B8F6BF-5375-455C-9EA6-DF929625EA0E}">
        <p15:presenceInfo xmlns:p15="http://schemas.microsoft.com/office/powerpoint/2012/main" userId="Anja Const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1A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945BDE-4937-4E31-8C1B-CC3EC8912ACF}" v="123" dt="2023-11-30T13:54:41.9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8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CH" dirty="0">
                <a:latin typeface="+mn-lt"/>
                <a:cs typeface="Arial" panose="020B0604020202020204" pitchFamily="34" charset="0"/>
              </a:rPr>
              <a:t>Nettoverschuldung der</a:t>
            </a:r>
            <a:r>
              <a:rPr lang="de-CH" baseline="0" dirty="0">
                <a:latin typeface="+mn-lt"/>
                <a:cs typeface="Arial" panose="020B0604020202020204" pitchFamily="34" charset="0"/>
              </a:rPr>
              <a:t> Gemeinde                                                     </a:t>
            </a:r>
            <a:br>
              <a:rPr lang="de-CH" baseline="0" dirty="0">
                <a:latin typeface="+mn-lt"/>
                <a:cs typeface="Arial" panose="020B0604020202020204" pitchFamily="34" charset="0"/>
              </a:rPr>
            </a:br>
            <a:r>
              <a:rPr lang="de-CH" sz="1800" b="0" baseline="0" dirty="0">
                <a:latin typeface="+mn-lt"/>
                <a:cs typeface="Arial" panose="020B0604020202020204" pitchFamily="34" charset="0"/>
              </a:rPr>
              <a:t>(Fremdkapital abzüglich Finanzvermögen)</a:t>
            </a:r>
            <a:br>
              <a:rPr lang="de-CH" sz="1800" baseline="0" dirty="0">
                <a:latin typeface="+mn-lt"/>
                <a:cs typeface="Arial" panose="020B0604020202020204" pitchFamily="34" charset="0"/>
              </a:rPr>
            </a:br>
            <a:r>
              <a:rPr lang="de-CH" sz="1800" baseline="0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alle Kassen</a:t>
            </a:r>
            <a:endParaRPr lang="de-CH" sz="1800" b="1" baseline="0" dirty="0">
              <a:solidFill>
                <a:srgbClr val="FF0000"/>
              </a:solidFill>
              <a:latin typeface="+mn-lt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7133629692304673"/>
          <c:y val="8.09110785554149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11807116508108405"/>
          <c:y val="0.27925207492114995"/>
          <c:w val="0.82896449133548278"/>
          <c:h val="0.686701662358418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972-4E74-B90C-3F871309F7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Nettoverschuldung</c:v>
                </c:pt>
              </c:strCache>
            </c:strRef>
          </c:cat>
          <c:val>
            <c:numRef>
              <c:f>Tabelle1!$B$2</c:f>
              <c:numCache>
                <c:formatCode>#,##0</c:formatCode>
                <c:ptCount val="1"/>
                <c:pt idx="0">
                  <c:v>8343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72-4E74-B90C-3F871309F74D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2023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Nettoverschuldung</c:v>
                </c:pt>
              </c:strCache>
            </c:strRef>
          </c:cat>
          <c:val>
            <c:numRef>
              <c:f>Tabelle1!$C$2</c:f>
              <c:numCache>
                <c:formatCode>#,##0</c:formatCode>
                <c:ptCount val="1"/>
                <c:pt idx="0">
                  <c:v>9178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72-4E74-B90C-3F871309F74D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2024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Nettoverschuldung</c:v>
                </c:pt>
              </c:strCache>
            </c:strRef>
          </c:cat>
          <c:val>
            <c:numRef>
              <c:f>Tabelle1!$D$2</c:f>
              <c:numCache>
                <c:formatCode>#,##0</c:formatCode>
                <c:ptCount val="1"/>
                <c:pt idx="0">
                  <c:v>11616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972-4E74-B90C-3F871309F74D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2025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Nettoverschuldung</c:v>
                </c:pt>
              </c:strCache>
            </c:strRef>
          </c:cat>
          <c:val>
            <c:numRef>
              <c:f>Tabelle1!$E$2</c:f>
              <c:numCache>
                <c:formatCode>#,##0</c:formatCode>
                <c:ptCount val="1"/>
                <c:pt idx="0">
                  <c:v>18402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72-4E74-B90C-3F871309F74D}"/>
            </c:ext>
          </c:extLst>
        </c:ser>
        <c:ser>
          <c:idx val="4"/>
          <c:order val="4"/>
          <c:tx>
            <c:strRef>
              <c:f>Tabelle1!$F$1</c:f>
              <c:strCache>
                <c:ptCount val="1"/>
                <c:pt idx="0">
                  <c:v>2026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Nettoverschuldung</c:v>
                </c:pt>
              </c:strCache>
            </c:strRef>
          </c:cat>
          <c:val>
            <c:numRef>
              <c:f>Tabelle1!$F$2</c:f>
              <c:numCache>
                <c:formatCode>#,##0</c:formatCode>
                <c:ptCount val="1"/>
                <c:pt idx="0">
                  <c:v>26071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972-4E74-B90C-3F871309F74D}"/>
            </c:ext>
          </c:extLst>
        </c:ser>
        <c:ser>
          <c:idx val="5"/>
          <c:order val="5"/>
          <c:tx>
            <c:strRef>
              <c:f>Tabelle1!$G$1</c:f>
              <c:strCache>
                <c:ptCount val="1"/>
                <c:pt idx="0">
                  <c:v>2027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Nettoverschuldung</c:v>
                </c:pt>
              </c:strCache>
            </c:strRef>
          </c:cat>
          <c:val>
            <c:numRef>
              <c:f>Tabelle1!$G$2</c:f>
              <c:numCache>
                <c:formatCode>#,##0</c:formatCode>
                <c:ptCount val="1"/>
                <c:pt idx="0">
                  <c:v>30712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972-4E74-B90C-3F871309F74D}"/>
            </c:ext>
          </c:extLst>
        </c:ser>
        <c:ser>
          <c:idx val="6"/>
          <c:order val="6"/>
          <c:tx>
            <c:strRef>
              <c:f>Tabelle1!$H$1</c:f>
              <c:strCache>
                <c:ptCount val="1"/>
                <c:pt idx="0">
                  <c:v>2028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60000"/>
                    <a:shade val="51000"/>
                    <a:satMod val="130000"/>
                  </a:schemeClr>
                </a:gs>
                <a:gs pos="80000">
                  <a:schemeClr val="accent1">
                    <a:lumMod val="60000"/>
                    <a:shade val="93000"/>
                    <a:satMod val="130000"/>
                  </a:schemeClr>
                </a:gs>
                <a:gs pos="100000">
                  <a:schemeClr val="accent1">
                    <a:lumMod val="60000"/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972-4E74-B90C-3F871309F7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</c:f>
              <c:strCache>
                <c:ptCount val="1"/>
                <c:pt idx="0">
                  <c:v>Nettoverschuldung</c:v>
                </c:pt>
              </c:strCache>
            </c:strRef>
          </c:cat>
          <c:val>
            <c:numRef>
              <c:f>Tabelle1!$H$2</c:f>
              <c:numCache>
                <c:formatCode>#,##0</c:formatCode>
                <c:ptCount val="1"/>
                <c:pt idx="0">
                  <c:v>35667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972-4E74-B90C-3F871309F7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4"/>
        <c:axId val="373838216"/>
        <c:axId val="373843704"/>
      </c:barChart>
      <c:catAx>
        <c:axId val="3738382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low"/>
        <c:crossAx val="373843704"/>
        <c:crosses val="autoZero"/>
        <c:auto val="1"/>
        <c:lblAlgn val="ctr"/>
        <c:lblOffset val="100"/>
        <c:noMultiLvlLbl val="0"/>
      </c:catAx>
      <c:valAx>
        <c:axId val="373843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73838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069181220775316E-2"/>
          <c:y val="0.90606624559111137"/>
          <c:w val="0.85775245064932348"/>
          <c:h val="6.16225853124035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FF0000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0.06047</cdr:x>
      <cdr:y>0.13471</cdr:y>
    </cdr:from>
    <cdr:to>
      <cdr:x>0.15006</cdr:x>
      <cdr:y>0.18844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77C4C6DD-0EBB-46A1-AF7B-740E0E9C9458}"/>
            </a:ext>
          </a:extLst>
        </cdr:cNvPr>
        <cdr:cNvSpPr txBox="1"/>
      </cdr:nvSpPr>
      <cdr:spPr>
        <a:xfrm xmlns:a="http://schemas.openxmlformats.org/drawingml/2006/main">
          <a:off x="710446" y="712060"/>
          <a:ext cx="1052703" cy="284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CH" sz="1100" dirty="0"/>
            <a:t>In 1’000 CHF</a:t>
          </a:r>
        </a:p>
      </cdr:txBody>
    </cdr:sp>
  </cdr:relSizeAnchor>
  <cdr:relSizeAnchor xmlns:cdr="http://schemas.openxmlformats.org/drawingml/2006/chartDrawing">
    <cdr:from>
      <cdr:x>0.31205</cdr:x>
      <cdr:y>0.5449</cdr:y>
    </cdr:from>
    <cdr:to>
      <cdr:x>0.31205</cdr:x>
      <cdr:y>0.69152</cdr:y>
    </cdr:to>
    <cdr:cxnSp macro="">
      <cdr:nvCxnSpPr>
        <cdr:cNvPr id="4" name="Gerade Verbindung mit Pfeil 3">
          <a:extLst xmlns:a="http://schemas.openxmlformats.org/drawingml/2006/main">
            <a:ext uri="{FF2B5EF4-FFF2-40B4-BE49-F238E27FC236}">
              <a16:creationId xmlns:a16="http://schemas.microsoft.com/office/drawing/2014/main" id="{48E144A0-9970-43B3-AD30-225CEF265C04}"/>
            </a:ext>
          </a:extLst>
        </cdr:cNvPr>
        <cdr:cNvCxnSpPr/>
      </cdr:nvCxnSpPr>
      <cdr:spPr>
        <a:xfrm xmlns:a="http://schemas.openxmlformats.org/drawingml/2006/main">
          <a:off x="2749847" y="2160240"/>
          <a:ext cx="0" cy="581297"/>
        </a:xfrm>
        <a:prstGeom xmlns:a="http://schemas.openxmlformats.org/drawingml/2006/main" prst="straightConnector1">
          <a:avLst/>
        </a:prstGeom>
        <a:ln xmlns:a="http://schemas.openxmlformats.org/drawingml/2006/main" w="92075">
          <a:solidFill>
            <a:srgbClr val="FF000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0.28498</cdr:x>
      <cdr:y>0.40185</cdr:y>
    </cdr:from>
    <cdr:to>
      <cdr:x>0.36202</cdr:x>
      <cdr:y>0.54489</cdr:y>
    </cdr:to>
    <cdr:sp macro="" textlink="">
      <cdr:nvSpPr>
        <cdr:cNvPr id="5" name="Textfeld 3">
          <a:extLst xmlns:a="http://schemas.openxmlformats.org/drawingml/2006/main">
            <a:ext uri="{FF2B5EF4-FFF2-40B4-BE49-F238E27FC236}">
              <a16:creationId xmlns:a16="http://schemas.microsoft.com/office/drawing/2014/main" id="{EC2A8F59-37A5-5C0A-4046-4CD3D278FA22}"/>
            </a:ext>
          </a:extLst>
        </cdr:cNvPr>
        <cdr:cNvSpPr txBox="1"/>
      </cdr:nvSpPr>
      <cdr:spPr>
        <a:xfrm xmlns:a="http://schemas.openxmlformats.org/drawingml/2006/main">
          <a:off x="3196305" y="1815733"/>
          <a:ext cx="864096" cy="6463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de-DE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de-CH" sz="1800" dirty="0">
              <a:solidFill>
                <a:srgbClr val="FF0000"/>
              </a:solidFill>
            </a:rPr>
            <a:t>Stand heute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3E3B6-6CF5-456D-8E76-202217CAE679}" type="datetimeFigureOut">
              <a:rPr lang="de-CH" smtClean="0"/>
              <a:t>13.12.2023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7F302C-6761-45CB-B361-53E820022C0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29601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A8884ED-4E84-4685-9C96-FFBFACBB5F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3999" y="3583956"/>
            <a:ext cx="9144000" cy="1087933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>
                <a:solidFill>
                  <a:schemeClr val="tx2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2800" dirty="0">
                <a:latin typeface="Arial" panose="020B0604020202020204" pitchFamily="34" charset="0"/>
                <a:cs typeface="Arial" panose="020B0604020202020204" pitchFamily="34" charset="0"/>
              </a:rPr>
              <a:t>Gemeindeversammlung 07.12.2023</a:t>
            </a:r>
            <a:br>
              <a:rPr lang="de-CH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2800" dirty="0">
                <a:latin typeface="Arial" panose="020B0604020202020204" pitchFamily="34" charset="0"/>
                <a:cs typeface="Arial" panose="020B0604020202020204" pitchFamily="34" charset="0"/>
              </a:rPr>
              <a:t>Traktandum X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1E89644-55FE-4181-BF43-C241230632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57" y="507993"/>
            <a:ext cx="3587462" cy="153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077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603328" y="2639028"/>
            <a:ext cx="8796192" cy="648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400" b="1">
                <a:solidFill>
                  <a:schemeClr val="tx2"/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für </a:t>
            </a:r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603328" y="3199352"/>
            <a:ext cx="8796192" cy="132694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>
                <a:solidFill>
                  <a:schemeClr val="tx2"/>
                </a:solidFill>
                <a:latin typeface="+mj-lt"/>
                <a:cs typeface="Segoe U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Rechteck 3"/>
          <p:cNvSpPr/>
          <p:nvPr userDrawn="1"/>
        </p:nvSpPr>
        <p:spPr>
          <a:xfrm>
            <a:off x="1242484" y="2728402"/>
            <a:ext cx="1257600" cy="94189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de-DE" sz="18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C74E3-AB15-41F1-80FF-B8132F679CF7}"/>
              </a:ext>
            </a:extLst>
          </p:cNvPr>
          <p:cNvSpPr txBox="1">
            <a:spLocks/>
          </p:cNvSpPr>
          <p:nvPr userDrawn="1"/>
        </p:nvSpPr>
        <p:spPr>
          <a:xfrm>
            <a:off x="10983453" y="6556020"/>
            <a:ext cx="120647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z="1400" smtClean="0"/>
              <a:pPr/>
              <a:t>‹Nr.›</a:t>
            </a:fld>
            <a:endParaRPr lang="en-US" dirty="0"/>
          </a:p>
        </p:txBody>
      </p:sp>
      <p:cxnSp>
        <p:nvCxnSpPr>
          <p:cNvPr id="9" name="Gerade Verbindung 7">
            <a:extLst>
              <a:ext uri="{FF2B5EF4-FFF2-40B4-BE49-F238E27FC236}">
                <a16:creationId xmlns:a16="http://schemas.microsoft.com/office/drawing/2014/main" id="{76C83896-2690-4F0B-B00A-357C06DFD2BC}"/>
              </a:ext>
            </a:extLst>
          </p:cNvPr>
          <p:cNvCxnSpPr/>
          <p:nvPr userDrawn="1"/>
        </p:nvCxnSpPr>
        <p:spPr>
          <a:xfrm>
            <a:off x="762375" y="6538577"/>
            <a:ext cx="1076287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1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 Verbindung 7">
            <a:extLst>
              <a:ext uri="{FF2B5EF4-FFF2-40B4-BE49-F238E27FC236}">
                <a16:creationId xmlns:a16="http://schemas.microsoft.com/office/drawing/2014/main" id="{1E4905E8-C1AB-4AD6-8CA3-FCECDBFF5E35}"/>
              </a:ext>
            </a:extLst>
          </p:cNvPr>
          <p:cNvCxnSpPr/>
          <p:nvPr userDrawn="1"/>
        </p:nvCxnSpPr>
        <p:spPr>
          <a:xfrm>
            <a:off x="762375" y="6538577"/>
            <a:ext cx="1076287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hteck 5">
            <a:extLst>
              <a:ext uri="{FF2B5EF4-FFF2-40B4-BE49-F238E27FC236}">
                <a16:creationId xmlns:a16="http://schemas.microsoft.com/office/drawing/2014/main" id="{08334B6A-01A4-4CA6-82E7-E158C1FAE5F4}"/>
              </a:ext>
            </a:extLst>
          </p:cNvPr>
          <p:cNvSpPr/>
          <p:nvPr userDrawn="1"/>
        </p:nvSpPr>
        <p:spPr>
          <a:xfrm>
            <a:off x="666960" y="357189"/>
            <a:ext cx="403200" cy="301625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de-DE" sz="1800" dirty="0"/>
          </a:p>
        </p:txBody>
      </p:sp>
      <p:cxnSp>
        <p:nvCxnSpPr>
          <p:cNvPr id="7" name="Gerade Verbindung 13">
            <a:extLst>
              <a:ext uri="{FF2B5EF4-FFF2-40B4-BE49-F238E27FC236}">
                <a16:creationId xmlns:a16="http://schemas.microsoft.com/office/drawing/2014/main" id="{1233BFFA-0071-4AF7-8B18-677B90D0B93B}"/>
              </a:ext>
            </a:extLst>
          </p:cNvPr>
          <p:cNvCxnSpPr/>
          <p:nvPr userDrawn="1"/>
        </p:nvCxnSpPr>
        <p:spPr>
          <a:xfrm>
            <a:off x="762373" y="922637"/>
            <a:ext cx="10800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1">
            <a:extLst>
              <a:ext uri="{FF2B5EF4-FFF2-40B4-BE49-F238E27FC236}">
                <a16:creationId xmlns:a16="http://schemas.microsoft.com/office/drawing/2014/main" id="{0D9A35AC-F31D-44C5-B19D-020BAFEC7E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9600" y="147600"/>
            <a:ext cx="7124387" cy="56101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 b="1">
                <a:solidFill>
                  <a:srgbClr val="141313"/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für </a:t>
            </a:r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BAC3573-A07C-49DA-A283-930C76759346}"/>
              </a:ext>
            </a:extLst>
          </p:cNvPr>
          <p:cNvSpPr txBox="1">
            <a:spLocks/>
          </p:cNvSpPr>
          <p:nvPr userDrawn="1"/>
        </p:nvSpPr>
        <p:spPr>
          <a:xfrm>
            <a:off x="10983453" y="6556020"/>
            <a:ext cx="120647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z="1400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210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/>
          <p:cNvCxnSpPr/>
          <p:nvPr userDrawn="1"/>
        </p:nvCxnSpPr>
        <p:spPr>
          <a:xfrm>
            <a:off x="762375" y="6538577"/>
            <a:ext cx="1076287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1089600" y="147600"/>
            <a:ext cx="7124387" cy="56101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 b="1">
                <a:solidFill>
                  <a:srgbClr val="141313"/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für </a:t>
            </a:r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13" name="Rechteck 12"/>
          <p:cNvSpPr/>
          <p:nvPr userDrawn="1"/>
        </p:nvSpPr>
        <p:spPr>
          <a:xfrm>
            <a:off x="666960" y="357189"/>
            <a:ext cx="403200" cy="301625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de-DE" sz="1800" dirty="0"/>
          </a:p>
        </p:txBody>
      </p:sp>
      <p:cxnSp>
        <p:nvCxnSpPr>
          <p:cNvPr id="14" name="Gerade Verbindung 13"/>
          <p:cNvCxnSpPr/>
          <p:nvPr userDrawn="1"/>
        </p:nvCxnSpPr>
        <p:spPr>
          <a:xfrm>
            <a:off x="762373" y="922637"/>
            <a:ext cx="10800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0141C9F9-BA73-4496-9111-F9285695185B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2390451" y="2209771"/>
            <a:ext cx="7411098" cy="276774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6F3C570-FD81-4A36-AC4D-A33E106E8B46}"/>
              </a:ext>
            </a:extLst>
          </p:cNvPr>
          <p:cNvSpPr txBox="1">
            <a:spLocks/>
          </p:cNvSpPr>
          <p:nvPr userDrawn="1"/>
        </p:nvSpPr>
        <p:spPr>
          <a:xfrm>
            <a:off x="10983453" y="6556020"/>
            <a:ext cx="120647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z="1400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01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s- oder Objek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/>
          <p:cNvCxnSpPr/>
          <p:nvPr userDrawn="1"/>
        </p:nvCxnSpPr>
        <p:spPr>
          <a:xfrm>
            <a:off x="762375" y="6538577"/>
            <a:ext cx="1076287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762373" y="922637"/>
            <a:ext cx="10800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B86663F-3887-42B2-AF29-18353CD28B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373" y="1470701"/>
            <a:ext cx="10800000" cy="452449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3FF8B03-300E-4A04-AF0C-F29185F0B3E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9600" y="147600"/>
            <a:ext cx="7124387" cy="56101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 b="1">
                <a:solidFill>
                  <a:srgbClr val="141313"/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für </a:t>
            </a:r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DD10B229-80DE-4050-B19B-DF46E668AD6C}"/>
              </a:ext>
            </a:extLst>
          </p:cNvPr>
          <p:cNvSpPr/>
          <p:nvPr userDrawn="1"/>
        </p:nvSpPr>
        <p:spPr>
          <a:xfrm>
            <a:off x="666960" y="357189"/>
            <a:ext cx="403200" cy="301625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de-DE" sz="1800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1493556-2551-441F-9519-4D5FAEF3470E}"/>
              </a:ext>
            </a:extLst>
          </p:cNvPr>
          <p:cNvSpPr txBox="1">
            <a:spLocks/>
          </p:cNvSpPr>
          <p:nvPr userDrawn="1"/>
        </p:nvSpPr>
        <p:spPr>
          <a:xfrm>
            <a:off x="10983453" y="6556020"/>
            <a:ext cx="120647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z="1400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88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erade Verbindung 7">
            <a:extLst>
              <a:ext uri="{FF2B5EF4-FFF2-40B4-BE49-F238E27FC236}">
                <a16:creationId xmlns:a16="http://schemas.microsoft.com/office/drawing/2014/main" id="{3F5D995B-0870-4111-BB92-169A43677DA5}"/>
              </a:ext>
            </a:extLst>
          </p:cNvPr>
          <p:cNvCxnSpPr/>
          <p:nvPr userDrawn="1"/>
        </p:nvCxnSpPr>
        <p:spPr>
          <a:xfrm>
            <a:off x="762375" y="6538577"/>
            <a:ext cx="1076287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>
            <a:extLst>
              <a:ext uri="{FF2B5EF4-FFF2-40B4-BE49-F238E27FC236}">
                <a16:creationId xmlns:a16="http://schemas.microsoft.com/office/drawing/2014/main" id="{90FC0B9A-0695-4403-A2F1-BC9172B1B5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9600" y="147600"/>
            <a:ext cx="7124387" cy="56101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 b="1">
                <a:solidFill>
                  <a:srgbClr val="141313"/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für </a:t>
            </a:r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17C07660-8F45-4BBA-96C5-540494306679}"/>
              </a:ext>
            </a:extLst>
          </p:cNvPr>
          <p:cNvSpPr/>
          <p:nvPr userDrawn="1"/>
        </p:nvSpPr>
        <p:spPr>
          <a:xfrm>
            <a:off x="666960" y="357189"/>
            <a:ext cx="403200" cy="301625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de-DE" sz="1800" dirty="0"/>
          </a:p>
        </p:txBody>
      </p:sp>
      <p:cxnSp>
        <p:nvCxnSpPr>
          <p:cNvPr id="9" name="Gerade Verbindung 13">
            <a:extLst>
              <a:ext uri="{FF2B5EF4-FFF2-40B4-BE49-F238E27FC236}">
                <a16:creationId xmlns:a16="http://schemas.microsoft.com/office/drawing/2014/main" id="{3BF5C94E-ECAA-467C-BC56-A61C95945232}"/>
              </a:ext>
            </a:extLst>
          </p:cNvPr>
          <p:cNvCxnSpPr/>
          <p:nvPr userDrawn="1"/>
        </p:nvCxnSpPr>
        <p:spPr>
          <a:xfrm>
            <a:off x="762373" y="922637"/>
            <a:ext cx="10800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EEF3285-8A54-4AB9-A8AD-85C30B257A0C}"/>
              </a:ext>
            </a:extLst>
          </p:cNvPr>
          <p:cNvSpPr txBox="1">
            <a:spLocks/>
          </p:cNvSpPr>
          <p:nvPr userDrawn="1"/>
        </p:nvSpPr>
        <p:spPr>
          <a:xfrm>
            <a:off x="10983453" y="6556020"/>
            <a:ext cx="120647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z="1400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53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trag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erade Verbindung 5"/>
          <p:cNvCxnSpPr/>
          <p:nvPr userDrawn="1"/>
        </p:nvCxnSpPr>
        <p:spPr>
          <a:xfrm>
            <a:off x="762375" y="6538577"/>
            <a:ext cx="10762876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hteck 9"/>
          <p:cNvSpPr/>
          <p:nvPr userDrawn="1"/>
        </p:nvSpPr>
        <p:spPr>
          <a:xfrm>
            <a:off x="666961" y="357189"/>
            <a:ext cx="403200" cy="301625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de-DE" sz="1800" dirty="0"/>
          </a:p>
        </p:txBody>
      </p:sp>
      <p:cxnSp>
        <p:nvCxnSpPr>
          <p:cNvPr id="14" name="Gerade Verbindung 13"/>
          <p:cNvCxnSpPr/>
          <p:nvPr userDrawn="1"/>
        </p:nvCxnSpPr>
        <p:spPr>
          <a:xfrm>
            <a:off x="762373" y="922637"/>
            <a:ext cx="10800000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42485" y="1965326"/>
            <a:ext cx="9351988" cy="1326941"/>
          </a:xfrm>
          <a:prstGeom prst="rect">
            <a:avLst/>
          </a:prstGeom>
          <a:solidFill>
            <a:srgbClr val="0070C0"/>
          </a:solidFill>
        </p:spPr>
        <p:txBody>
          <a:bodyPr/>
          <a:lstStyle>
            <a:lvl1pPr marL="0" indent="0" algn="l">
              <a:buNone/>
              <a:defRPr sz="3000" b="1">
                <a:solidFill>
                  <a:schemeClr val="bg2"/>
                </a:solidFill>
                <a:latin typeface="+mn-lt"/>
                <a:cs typeface="Segoe Ui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für </a:t>
            </a:r>
            <a:r>
              <a:rPr lang="en-US" dirty="0" err="1"/>
              <a:t>Antrag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1090480" y="148196"/>
            <a:ext cx="7764467" cy="56101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 b="1">
                <a:solidFill>
                  <a:srgbClr val="141313"/>
                </a:solidFill>
                <a:latin typeface="+mj-lt"/>
                <a:cs typeface="Segoe Ui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für </a:t>
            </a:r>
            <a:r>
              <a:rPr lang="en-US" dirty="0" err="1"/>
              <a:t>Titel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C8F3D9B-7281-4B9A-BFEC-5CD19B09B37A}"/>
              </a:ext>
            </a:extLst>
          </p:cNvPr>
          <p:cNvSpPr txBox="1">
            <a:spLocks/>
          </p:cNvSpPr>
          <p:nvPr userDrawn="1"/>
        </p:nvSpPr>
        <p:spPr>
          <a:xfrm>
            <a:off x="10983453" y="6556020"/>
            <a:ext cx="120647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z="1400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B9891526-7C05-4AF5-B5A4-7198A7A508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lum bright="70000" contrast="-70000"/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0" t="4600" r="62625" b="4400"/>
          <a:stretch/>
        </p:blipFill>
        <p:spPr>
          <a:xfrm rot="1716383">
            <a:off x="5554482" y="116217"/>
            <a:ext cx="6414146" cy="736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42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1" r:id="rId2"/>
    <p:sldLayoutId id="2147483667" r:id="rId3"/>
    <p:sldLayoutId id="2147483662" r:id="rId4"/>
    <p:sldLayoutId id="2147483663" r:id="rId5"/>
    <p:sldLayoutId id="2147483666" r:id="rId6"/>
    <p:sldLayoutId id="2147483664" r:id="rId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C24B44-30F1-40FE-9CAD-BD85FCDB9B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8409" y="2216463"/>
            <a:ext cx="9144000" cy="2927545"/>
          </a:xfrm>
        </p:spPr>
        <p:txBody>
          <a:bodyPr>
            <a:normAutofit fontScale="90000"/>
          </a:bodyPr>
          <a:lstStyle/>
          <a:p>
            <a:br>
              <a:rPr lang="de-CH" b="1" dirty="0"/>
            </a:br>
            <a:r>
              <a:rPr lang="de-CH" b="1" dirty="0"/>
              <a:t>Traktandum 3</a:t>
            </a:r>
            <a:br>
              <a:rPr lang="de-CH" b="1" dirty="0"/>
            </a:br>
            <a:br>
              <a:rPr lang="de-CH" b="1" dirty="0"/>
            </a:br>
            <a:r>
              <a:rPr lang="de-CH" b="1" dirty="0">
                <a:solidFill>
                  <a:srgbClr val="0070C0"/>
                </a:solidFill>
              </a:rPr>
              <a:t>Budget 2024</a:t>
            </a:r>
            <a:br>
              <a:rPr lang="de-CH" b="1" dirty="0">
                <a:solidFill>
                  <a:srgbClr val="0070C0"/>
                </a:solidFill>
              </a:rPr>
            </a:br>
            <a:br>
              <a:rPr lang="de-CH" b="1" dirty="0">
                <a:solidFill>
                  <a:srgbClr val="E2001A"/>
                </a:solidFill>
              </a:rPr>
            </a:br>
            <a:r>
              <a:rPr lang="de-CH" b="1" dirty="0">
                <a:solidFill>
                  <a:srgbClr val="E2001A"/>
                </a:solidFill>
              </a:rPr>
              <a:t>Finanzplan 2024 - 2028</a:t>
            </a:r>
            <a:br>
              <a:rPr lang="de-CH" b="1" dirty="0"/>
            </a:br>
            <a:endParaRPr lang="de-CH" b="1" dirty="0"/>
          </a:p>
        </p:txBody>
      </p:sp>
    </p:spTree>
    <p:extLst>
      <p:ext uri="{BB962C8B-B14F-4D97-AF65-F5344CB8AC3E}">
        <p14:creationId xmlns:p14="http://schemas.microsoft.com/office/powerpoint/2010/main" val="3595742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Finanzplan 2024 - 2028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F6FD01C6-55BD-4629-87C1-D9303DFDA6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042702"/>
              </p:ext>
            </p:extLst>
          </p:nvPr>
        </p:nvGraphicFramePr>
        <p:xfrm>
          <a:off x="698812" y="1169578"/>
          <a:ext cx="10815410" cy="4906367"/>
        </p:xfrm>
        <a:graphic>
          <a:graphicData uri="http://schemas.openxmlformats.org/drawingml/2006/table">
            <a:tbl>
              <a:tblPr/>
              <a:tblGrid>
                <a:gridCol w="3716750">
                  <a:extLst>
                    <a:ext uri="{9D8B030D-6E8A-4147-A177-3AD203B41FA5}">
                      <a16:colId xmlns:a16="http://schemas.microsoft.com/office/drawing/2014/main" val="1786320631"/>
                    </a:ext>
                  </a:extLst>
                </a:gridCol>
                <a:gridCol w="1418895">
                  <a:extLst>
                    <a:ext uri="{9D8B030D-6E8A-4147-A177-3AD203B41FA5}">
                      <a16:colId xmlns:a16="http://schemas.microsoft.com/office/drawing/2014/main" val="4194955783"/>
                    </a:ext>
                  </a:extLst>
                </a:gridCol>
                <a:gridCol w="1418895">
                  <a:extLst>
                    <a:ext uri="{9D8B030D-6E8A-4147-A177-3AD203B41FA5}">
                      <a16:colId xmlns:a16="http://schemas.microsoft.com/office/drawing/2014/main" val="1770301367"/>
                    </a:ext>
                  </a:extLst>
                </a:gridCol>
                <a:gridCol w="1418895">
                  <a:extLst>
                    <a:ext uri="{9D8B030D-6E8A-4147-A177-3AD203B41FA5}">
                      <a16:colId xmlns:a16="http://schemas.microsoft.com/office/drawing/2014/main" val="4020569532"/>
                    </a:ext>
                  </a:extLst>
                </a:gridCol>
                <a:gridCol w="1418895">
                  <a:extLst>
                    <a:ext uri="{9D8B030D-6E8A-4147-A177-3AD203B41FA5}">
                      <a16:colId xmlns:a16="http://schemas.microsoft.com/office/drawing/2014/main" val="3782680126"/>
                    </a:ext>
                  </a:extLst>
                </a:gridCol>
                <a:gridCol w="1423080">
                  <a:extLst>
                    <a:ext uri="{9D8B030D-6E8A-4147-A177-3AD203B41FA5}">
                      <a16:colId xmlns:a16="http://schemas.microsoft.com/office/drawing/2014/main" val="2527961754"/>
                    </a:ext>
                  </a:extLst>
                </a:gridCol>
              </a:tblGrid>
              <a:tr h="572642">
                <a:tc gridSpan="5">
                  <a:txBody>
                    <a:bodyPr/>
                    <a:lstStyle/>
                    <a:p>
                      <a:pPr algn="l" fontAlgn="ctr"/>
                      <a:r>
                        <a:rPr lang="de-CH" sz="1800" b="1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Fremdkapitalbedarf / Verschuldung</a:t>
                      </a:r>
                      <a:r>
                        <a:rPr lang="de-CH" sz="1800" b="0" i="0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 (alle Kassen)</a:t>
                      </a:r>
                      <a:endParaRPr lang="de-CH" sz="1800" b="1" i="0" u="none" strike="noStrike" dirty="0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de-CH" sz="1800" b="0" i="0" u="none" strike="noStrike"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776600"/>
                  </a:ext>
                </a:extLst>
              </a:tr>
              <a:tr h="550617">
                <a:tc>
                  <a:txBody>
                    <a:bodyPr/>
                    <a:lstStyle/>
                    <a:p>
                      <a:pPr algn="l" fontAlgn="ctr"/>
                      <a:r>
                        <a:rPr lang="de-CH" sz="1400" b="0" i="0" u="none" strike="noStrike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in 1000 Franken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1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1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2025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1" u="none" strike="noStrike" dirty="0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2026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1" u="none" strike="noStrike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2027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1" u="none" strike="noStrike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2028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910503"/>
                  </a:ext>
                </a:extLst>
              </a:tr>
              <a:tr h="385432">
                <a:tc>
                  <a:txBody>
                    <a:bodyPr/>
                    <a:lstStyle/>
                    <a:p>
                      <a:pPr algn="l" fontAlgn="ctr"/>
                      <a:r>
                        <a:rPr lang="de-CH" sz="1800" b="0" i="0" u="none" strike="noStrike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Selbstfinanzierung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-788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-802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-647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-564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-470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00525"/>
                  </a:ext>
                </a:extLst>
              </a:tr>
              <a:tr h="770864">
                <a:tc>
                  <a:txBody>
                    <a:bodyPr/>
                    <a:lstStyle/>
                    <a:p>
                      <a:pPr algn="l" fontAlgn="ctr"/>
                      <a:r>
                        <a:rPr lang="de-CH" sz="1800" b="0" i="0" u="none" strike="noStrike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Nettoinvestition Verwaltungsvermögen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-2'139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-6'215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-6'270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-4'008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-4'034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3590244"/>
                  </a:ext>
                </a:extLst>
              </a:tr>
              <a:tr h="506568">
                <a:tc>
                  <a:txBody>
                    <a:bodyPr/>
                    <a:lstStyle/>
                    <a:p>
                      <a:pPr algn="l" fontAlgn="ctr"/>
                      <a:r>
                        <a:rPr lang="de-CH" sz="1800" b="0" i="0" u="none" strike="noStrike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Nettoinvest. SF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-211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-465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-350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-230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150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9241357"/>
                  </a:ext>
                </a:extLst>
              </a:tr>
              <a:tr h="605679">
                <a:tc>
                  <a:txBody>
                    <a:bodyPr/>
                    <a:lstStyle/>
                    <a:p>
                      <a:pPr algn="l" fontAlgn="ctr"/>
                      <a:r>
                        <a:rPr lang="de-CH" sz="1800" b="1" i="0" u="none" strike="noStrike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Fremdkapitalbedarf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-3'138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-7'482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-7'267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-4'802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-4'354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8300349"/>
                  </a:ext>
                </a:extLst>
              </a:tr>
              <a:tr h="781877">
                <a:tc>
                  <a:txBody>
                    <a:bodyPr/>
                    <a:lstStyle/>
                    <a:p>
                      <a:pPr algn="l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Die Schulden nehmen zu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-3'138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-10'620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-17'887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-22'689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-27'043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857675"/>
                  </a:ext>
                </a:extLst>
              </a:tr>
              <a:tr h="732688">
                <a:tc>
                  <a:txBody>
                    <a:bodyPr/>
                    <a:lstStyle/>
                    <a:p>
                      <a:pPr algn="l" fontAlgn="ctr"/>
                      <a:r>
                        <a:rPr lang="de-CH" sz="1800" b="0" i="0" u="none" strike="noStrike"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mutmassliche Nettoverschuldung insgesamt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17'273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24'059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31'728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36'369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CH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41'323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7763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09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Finanzplan 2024 - 2028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408AF2C6-F818-4514-9EB0-06A8F61ADE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0981374"/>
              </p:ext>
            </p:extLst>
          </p:nvPr>
        </p:nvGraphicFramePr>
        <p:xfrm>
          <a:off x="346442" y="1100563"/>
          <a:ext cx="11215905" cy="4440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E03DD3FF-C26E-4C6C-849F-DB2E53D0A2DE}"/>
              </a:ext>
            </a:extLst>
          </p:cNvPr>
          <p:cNvSpPr txBox="1"/>
          <p:nvPr/>
        </p:nvSpPr>
        <p:spPr>
          <a:xfrm>
            <a:off x="2638025" y="5748130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de-CH" dirty="0">
                <a:solidFill>
                  <a:srgbClr val="FF0000"/>
                </a:solidFill>
                <a:cs typeface="Arial" charset="0"/>
              </a:rPr>
              <a:t>2028: ca. CHF 6’107 pro Einwohner d.h. zu hohe Nettoverschuldung</a:t>
            </a:r>
          </a:p>
        </p:txBody>
      </p:sp>
    </p:spTree>
    <p:extLst>
      <p:ext uri="{BB962C8B-B14F-4D97-AF65-F5344CB8AC3E}">
        <p14:creationId xmlns:p14="http://schemas.microsoft.com/office/powerpoint/2010/main" val="2324437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Finanzplan 2024 - 2028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C7A63AF7-C4AE-49FF-96E3-FFF10CBC39FE}"/>
              </a:ext>
            </a:extLst>
          </p:cNvPr>
          <p:cNvSpPr/>
          <p:nvPr/>
        </p:nvSpPr>
        <p:spPr>
          <a:xfrm>
            <a:off x="652200" y="1036071"/>
            <a:ext cx="10887599" cy="4785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marR="0" lvl="0" indent="-51435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Fazit</a:t>
            </a: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Steuern / Finanzausgleich</a:t>
            </a:r>
          </a:p>
          <a:p>
            <a:pPr marL="742950" marR="0" lvl="1" indent="-2857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Steuern: moderates Wachstum sowie leichte Bevölkerungszunahme (von derzeit 5‘690 auf 5‘840 Einwohner im Jahr 2028) </a:t>
            </a:r>
          </a:p>
          <a:p>
            <a:pPr marL="742950" marR="0" lvl="1" indent="-2857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Finanzausgleich: Wir werden zur Gebergemeinde</a:t>
            </a:r>
          </a:p>
          <a:p>
            <a:pPr marL="742950" marR="0" lvl="1" indent="-2857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lang="de-DE" sz="2000" kern="0" dirty="0">
                <a:solidFill>
                  <a:srgbClr val="000000"/>
                </a:solidFill>
                <a:latin typeface="Arial" charset="0"/>
                <a:cs typeface="Arial" charset="0"/>
              </a:rPr>
              <a:t>Steuereinnahmen reichen nicht, um alle Ausgaben zu decken</a:t>
            </a:r>
            <a:endParaRPr kumimoji="0" lang="de-DE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R="0" lvl="1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de-DE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Selbstfinanzierung (</a:t>
            </a:r>
            <a:r>
              <a:rPr kumimoji="0" lang="de-DE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cash-flow</a:t>
            </a:r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)</a:t>
            </a:r>
          </a:p>
          <a:p>
            <a:pPr marL="742950" marR="0" lvl="1" indent="-2857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Weiterhin gilt: zu geringer </a:t>
            </a:r>
            <a:r>
              <a:rPr kumimoji="0" lang="de-DE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cash-flow</a:t>
            </a:r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, welcher nicht ausreicht, um die Investitionen zu finanzieren;</a:t>
            </a:r>
          </a:p>
          <a:p>
            <a:pPr marL="742950" marR="0" lvl="1" indent="-2857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Folge: Erhöhung Fremdkapital (2022: CHF 14 Mio.) auf rund CHF 41 Mio. bis 2028 und damit verbundenem Zinsrisiko: 2% Zins entspricht rund CHF 820‘000</a:t>
            </a:r>
          </a:p>
          <a:p>
            <a:pPr marL="742950" marR="0" lvl="1" indent="-285750" defTabSz="91440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Schuldenabbau bei dieser Ausgangslage nicht möglich</a:t>
            </a:r>
            <a:endParaRPr kumimoji="0" lang="de-CH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64784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Finanzplan 2024 - 2028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8A52CCD2-3BB6-4E0A-A570-B3893A4D4C58}"/>
              </a:ext>
            </a:extLst>
          </p:cNvPr>
          <p:cNvSpPr/>
          <p:nvPr/>
        </p:nvSpPr>
        <p:spPr>
          <a:xfrm>
            <a:off x="694311" y="1126718"/>
            <a:ext cx="10803377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000" b="1" dirty="0">
                <a:solidFill>
                  <a:srgbClr val="000000"/>
                </a:solidFill>
                <a:latin typeface="Arial" charset="0"/>
                <a:cs typeface="Arial" charset="0"/>
              </a:rPr>
              <a:t>Fazit</a:t>
            </a:r>
          </a:p>
          <a:p>
            <a:pPr marL="285750" lvl="0" indent="-28575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latin typeface="Arial" charset="0"/>
                <a:cs typeface="Arial" charset="0"/>
              </a:rPr>
              <a:t>Spezialfinanzierungen</a:t>
            </a:r>
          </a:p>
          <a:p>
            <a:pPr marL="742950" lvl="1" indent="-28575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latin typeface="Arial" charset="0"/>
                <a:cs typeface="Arial" charset="0"/>
              </a:rPr>
              <a:t>Wasser</a:t>
            </a:r>
          </a:p>
          <a:p>
            <a:pPr marL="1200150" lvl="2" indent="-28575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latin typeface="Arial" charset="0"/>
                <a:cs typeface="Arial" charset="0"/>
              </a:rPr>
              <a:t>Gute Eigenkapitalausstattung von derzeit CHF 1.1 Mio.: welche bis ins Jahr 2028 auf CHF 0.74 Mio. abgebaut wird.</a:t>
            </a:r>
          </a:p>
          <a:p>
            <a:pPr marL="742950" lvl="1" indent="-28575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latin typeface="Arial" charset="0"/>
                <a:cs typeface="Arial" charset="0"/>
              </a:rPr>
              <a:t>Abwasser</a:t>
            </a:r>
          </a:p>
          <a:p>
            <a:pPr marL="1200150" lvl="2" indent="-28575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latin typeface="Arial" charset="0"/>
                <a:cs typeface="Arial" charset="0"/>
              </a:rPr>
              <a:t>Gute Eigenkapitalausstattung von derzeit CHF 8.6 Mio. (inkl. Vorfinanzierungen) bis 2028 6.6 Mio.: das Abwasserreglement wird aktuell überarbeitet. Gebührensituation wird neu geprüft.</a:t>
            </a:r>
          </a:p>
          <a:p>
            <a:pPr marL="742950" lvl="1" indent="-28575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latin typeface="Arial" charset="0"/>
                <a:cs typeface="Arial" charset="0"/>
              </a:rPr>
              <a:t>Abfallbeseitigung</a:t>
            </a:r>
          </a:p>
          <a:p>
            <a:pPr marL="1200150" lvl="2" indent="-28575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latin typeface="Arial" charset="0"/>
                <a:cs typeface="Arial" charset="0"/>
              </a:rPr>
              <a:t>Knappes Eigenkapital von rund CHF 0.13 Mio. und unbefriedigende Kostendeckung</a:t>
            </a:r>
          </a:p>
          <a:p>
            <a:pPr marL="1657350" lvl="3" indent="-28575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latin typeface="Arial" charset="0"/>
                <a:cs typeface="Arial" charset="0"/>
              </a:rPr>
              <a:t>Massnahmen sind zwingend nötig und werden von der Verwaltung derzeit erörtert.</a:t>
            </a:r>
          </a:p>
          <a:p>
            <a:pPr marL="1657350" lvl="3" indent="-28575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latin typeface="Arial" charset="0"/>
                <a:cs typeface="Arial" charset="0"/>
              </a:rPr>
              <a:t>Weitere Massnahmen / Vorschläge folgen.</a:t>
            </a:r>
          </a:p>
        </p:txBody>
      </p:sp>
    </p:spTree>
    <p:extLst>
      <p:ext uri="{BB962C8B-B14F-4D97-AF65-F5344CB8AC3E}">
        <p14:creationId xmlns:p14="http://schemas.microsoft.com/office/powerpoint/2010/main" val="24150496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Finanzplan 2024 - 2028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09FCB3AB-618F-4A25-AEAB-890EA12B2E5A}"/>
              </a:ext>
            </a:extLst>
          </p:cNvPr>
          <p:cNvSpPr/>
          <p:nvPr/>
        </p:nvSpPr>
        <p:spPr>
          <a:xfrm>
            <a:off x="698812" y="1332073"/>
            <a:ext cx="108027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CH" sz="2000" b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Auszug aus dem Kommentar der Finanzplan-Kommission an den Gemeinderat zum Finanzplan    2024 – 2028 vom 9. November 2023 zum Allgemeinen Haushalt in Stichworten:</a:t>
            </a:r>
            <a:endParaRPr lang="de-CH" sz="20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CCF1D79E-A943-4F65-9EA4-BCD65932E1F4}"/>
              </a:ext>
            </a:extLst>
          </p:cNvPr>
          <p:cNvSpPr/>
          <p:nvPr/>
        </p:nvSpPr>
        <p:spPr>
          <a:xfrm>
            <a:off x="698812" y="2270759"/>
            <a:ext cx="1089093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rPr>
              <a:t>Budget 2024: wiederum negatives Betriebsergebnis, wobei die ordentlichen Einnahmen der Einwohnerkasse die ordentlichen Ausgaben nicht decken (strukturelles Defizit) mit den Folgen: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de-CH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rPr>
              <a:t>Ausgabenüberschüsse der Erfolgsrechnung sind mit Fremdkapital zu finanzieren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de-CH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rPr>
              <a:t>Ohne wesentliche Ausgabenkürzungen bedingt die Beseitigung des Defizits eine </a:t>
            </a:r>
            <a:r>
              <a:rPr lang="de-CH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rPr>
              <a:t>Erhöhung von 4 Steuerfussprozenten</a:t>
            </a:r>
          </a:p>
          <a:p>
            <a:pPr lvl="1"/>
            <a:r>
              <a:rPr lang="de-CH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rPr>
              <a:t> 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CH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rPr>
              <a:t>Empfehlung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de-CH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rPr>
              <a:t>Sofortige Überprüfung der Leistungen und rasche Realisation von möglichen Reduktionen im Bereich der ungebundenen Ausgaben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de-CH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rPr>
              <a:t>Geplante Investition «Sanierung Schulanlage Trakt 2 + 3» ist finanziell nicht tragbar; eine allfällige Realisation ist mit einer </a:t>
            </a:r>
            <a:r>
              <a:rPr lang="de-CH" b="1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rPr>
              <a:t>Steuerfusserhöhung von 2%</a:t>
            </a:r>
            <a:r>
              <a:rPr lang="de-CH" dirty="0">
                <a:solidFill>
                  <a:schemeClr val="tx2"/>
                </a:solidFill>
                <a:latin typeface="+mj-lt"/>
                <a:ea typeface="Calibri" panose="020F0502020204030204" pitchFamily="34" charset="0"/>
              </a:rPr>
              <a:t> zu verknüpfen</a:t>
            </a:r>
          </a:p>
          <a:p>
            <a:pPr>
              <a:spcAft>
                <a:spcPts val="0"/>
              </a:spcAft>
            </a:pPr>
            <a:endParaRPr lang="de-CH" dirty="0">
              <a:solidFill>
                <a:schemeClr val="tx2"/>
              </a:solidFill>
              <a:latin typeface="+mj-lt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endParaRPr lang="de-CH" dirty="0">
              <a:solidFill>
                <a:schemeClr val="tx2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139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AE79A296-EDC8-45C2-B692-D9AEA36865E7}"/>
              </a:ext>
            </a:extLst>
          </p:cNvPr>
          <p:cNvSpPr/>
          <p:nvPr/>
        </p:nvSpPr>
        <p:spPr>
          <a:xfrm>
            <a:off x="698811" y="1180109"/>
            <a:ext cx="10827441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60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61950" lvl="0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latin typeface="Arial" charset="0"/>
                <a:cs typeface="Arial" charset="0"/>
              </a:rPr>
              <a:t>Budgetprozess</a:t>
            </a:r>
          </a:p>
          <a:p>
            <a:pPr marL="361950" lvl="0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latin typeface="Arial" charset="0"/>
                <a:cs typeface="Arial" charset="0"/>
              </a:rPr>
              <a:t>Ergebnisübersicht</a:t>
            </a:r>
            <a:endParaRPr lang="de-CH" sz="24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361950" lvl="0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400" dirty="0">
                <a:solidFill>
                  <a:srgbClr val="000000"/>
                </a:solidFill>
                <a:latin typeface="Arial" charset="0"/>
                <a:cs typeface="Arial" charset="0"/>
              </a:rPr>
              <a:t>Erfolgsrechnung nach Funktionen</a:t>
            </a:r>
          </a:p>
          <a:p>
            <a:pPr marL="361950" lvl="0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400" dirty="0">
                <a:solidFill>
                  <a:srgbClr val="000000"/>
                </a:solidFill>
                <a:latin typeface="Arial" charset="0"/>
                <a:cs typeface="Arial" charset="0"/>
              </a:rPr>
              <a:t>Investitionsrechnung nach Funktionen</a:t>
            </a:r>
          </a:p>
          <a:p>
            <a:pPr marL="361950" lvl="0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latin typeface="Arial" charset="0"/>
                <a:cs typeface="Arial" charset="0"/>
              </a:rPr>
              <a:t>Fazit Gemeinderat</a:t>
            </a:r>
          </a:p>
        </p:txBody>
      </p:sp>
    </p:spTree>
    <p:extLst>
      <p:ext uri="{BB962C8B-B14F-4D97-AF65-F5344CB8AC3E}">
        <p14:creationId xmlns:p14="http://schemas.microsoft.com/office/powerpoint/2010/main" val="1992190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223C4D14-BAE1-4B77-AF89-B94DF90F7EFB}"/>
              </a:ext>
            </a:extLst>
          </p:cNvPr>
          <p:cNvSpPr/>
          <p:nvPr/>
        </p:nvSpPr>
        <p:spPr>
          <a:xfrm>
            <a:off x="694311" y="1358240"/>
            <a:ext cx="10803377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ctr" fontAlgn="base">
              <a:spcBef>
                <a:spcPts val="6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latin typeface="Arial" charset="0"/>
                <a:cs typeface="Arial" charset="0"/>
              </a:rPr>
              <a:t>Budgetprozess</a:t>
            </a:r>
          </a:p>
          <a:p>
            <a:pPr marL="514350" lvl="0" indent="-514350" algn="ctr" fontAlgn="base">
              <a:spcBef>
                <a:spcPts val="600"/>
              </a:spcBef>
              <a:spcAft>
                <a:spcPct val="0"/>
              </a:spcAft>
            </a:pPr>
            <a:endParaRPr lang="de-DE" sz="2800" b="1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514350" lvl="0" indent="-5143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400" dirty="0">
                <a:solidFill>
                  <a:srgbClr val="000000"/>
                </a:solidFill>
                <a:latin typeface="Arial" charset="0"/>
                <a:cs typeface="Arial" charset="0"/>
              </a:rPr>
              <a:t>Eingaben und Anträge von Verwaltung und Dritten</a:t>
            </a:r>
          </a:p>
          <a:p>
            <a:pPr marL="514350" lvl="0" indent="-5143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400" dirty="0">
                <a:solidFill>
                  <a:srgbClr val="000000"/>
                </a:solidFill>
                <a:latin typeface="Arial" charset="0"/>
                <a:cs typeface="Arial" charset="0"/>
              </a:rPr>
              <a:t>GR beschliesst Budget zu </a:t>
            </a:r>
            <a:r>
              <a:rPr lang="de-CH" sz="2400" dirty="0" err="1">
                <a:solidFill>
                  <a:srgbClr val="000000"/>
                </a:solidFill>
                <a:latin typeface="Arial" charset="0"/>
                <a:cs typeface="Arial" charset="0"/>
              </a:rPr>
              <a:t>Handen</a:t>
            </a:r>
            <a:r>
              <a:rPr lang="de-CH" sz="2400" dirty="0">
                <a:solidFill>
                  <a:srgbClr val="000000"/>
                </a:solidFill>
                <a:latin typeface="Arial" charset="0"/>
                <a:cs typeface="Arial" charset="0"/>
              </a:rPr>
              <a:t> der GV</a:t>
            </a:r>
          </a:p>
          <a:p>
            <a:pPr marL="514350" lvl="0" indent="-5143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400" dirty="0" err="1">
                <a:solidFill>
                  <a:srgbClr val="000000"/>
                </a:solidFill>
                <a:latin typeface="Arial" charset="0"/>
                <a:cs typeface="Arial" charset="0"/>
              </a:rPr>
              <a:t>RPK</a:t>
            </a:r>
            <a:r>
              <a:rPr lang="de-CH" sz="2400" dirty="0">
                <a:solidFill>
                  <a:srgbClr val="000000"/>
                </a:solidFill>
                <a:latin typeface="Arial" charset="0"/>
                <a:cs typeface="Arial" charset="0"/>
              </a:rPr>
              <a:t> prüft und empfiehlt der GV Genehmigung des Budgets sowie der Steuersätze und Gebühren (Bericht vom 6. November 2023) </a:t>
            </a:r>
          </a:p>
          <a:p>
            <a:pPr marL="514350" lvl="0" indent="-5143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400" dirty="0">
                <a:solidFill>
                  <a:srgbClr val="000000"/>
                </a:solidFill>
                <a:latin typeface="Arial" charset="0"/>
                <a:cs typeface="Arial" charset="0"/>
              </a:rPr>
              <a:t>GV kann Änderungsanträge stellen</a:t>
            </a:r>
          </a:p>
          <a:p>
            <a:pPr marL="514350" lvl="0" indent="-5143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400" dirty="0">
                <a:solidFill>
                  <a:srgbClr val="000000"/>
                </a:solidFill>
                <a:latin typeface="Arial" charset="0"/>
                <a:cs typeface="Arial" charset="0"/>
              </a:rPr>
              <a:t>GV genehmigt Budget definitiv - kein Referendum möglich </a:t>
            </a:r>
          </a:p>
        </p:txBody>
      </p:sp>
    </p:spTree>
    <p:extLst>
      <p:ext uri="{BB962C8B-B14F-4D97-AF65-F5344CB8AC3E}">
        <p14:creationId xmlns:p14="http://schemas.microsoft.com/office/powerpoint/2010/main" val="37118733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55B6297E-9150-4D83-BDEE-69AC5435B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812" y="1053643"/>
            <a:ext cx="74888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Gesamtergebnis (in TCHF)</a:t>
            </a:r>
            <a:endParaRPr lang="de-CH" sz="2400" b="1" dirty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3C385C3A-515C-43A3-A544-26280845D6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730611"/>
              </p:ext>
            </p:extLst>
          </p:nvPr>
        </p:nvGraphicFramePr>
        <p:xfrm>
          <a:off x="646034" y="1534217"/>
          <a:ext cx="10844124" cy="4824492"/>
        </p:xfrm>
        <a:graphic>
          <a:graphicData uri="http://schemas.openxmlformats.org/drawingml/2006/table">
            <a:tbl>
              <a:tblPr/>
              <a:tblGrid>
                <a:gridCol w="5944128">
                  <a:extLst>
                    <a:ext uri="{9D8B030D-6E8A-4147-A177-3AD203B41FA5}">
                      <a16:colId xmlns:a16="http://schemas.microsoft.com/office/drawing/2014/main" val="2009799088"/>
                    </a:ext>
                  </a:extLst>
                </a:gridCol>
                <a:gridCol w="1683518">
                  <a:extLst>
                    <a:ext uri="{9D8B030D-6E8A-4147-A177-3AD203B41FA5}">
                      <a16:colId xmlns:a16="http://schemas.microsoft.com/office/drawing/2014/main" val="2172318599"/>
                    </a:ext>
                  </a:extLst>
                </a:gridCol>
                <a:gridCol w="1620948">
                  <a:extLst>
                    <a:ext uri="{9D8B030D-6E8A-4147-A177-3AD203B41FA5}">
                      <a16:colId xmlns:a16="http://schemas.microsoft.com/office/drawing/2014/main" val="1459488344"/>
                    </a:ext>
                  </a:extLst>
                </a:gridCol>
                <a:gridCol w="1595530">
                  <a:extLst>
                    <a:ext uri="{9D8B030D-6E8A-4147-A177-3AD203B41FA5}">
                      <a16:colId xmlns:a16="http://schemas.microsoft.com/office/drawing/2014/main" val="3818205876"/>
                    </a:ext>
                  </a:extLst>
                </a:gridCol>
              </a:tblGrid>
              <a:tr h="22018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Erfolgsrechnung (ER)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0788632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Rechnung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1891048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7970633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(in TCHF)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(in TCHF)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(in TCHF)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7723722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Aufwand 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26’551 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24’822 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23’879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4003081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Ertrag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24’978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24’584 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24’588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676595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Ertrags- resp. Aufwandüberschuss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-1’574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-238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709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049032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60170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Investitionsrechnung (IR)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672963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Budget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Rechnung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964268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068086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(in TCHF)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(in TCHF)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(in TCHF)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5471806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Ausgaben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2’884 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3’272 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8’291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817244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Einnahmen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600 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600 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1’088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2246570"/>
                  </a:ext>
                </a:extLst>
              </a:tr>
              <a:tr h="32672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Zunahme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       -2’284 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       -2’672 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       -7204</a:t>
                      </a:r>
                    </a:p>
                  </a:txBody>
                  <a:tcPr marL="6446" marR="6446" marT="644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744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4062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0A5B3C7A-BEF4-4C7E-AAA2-3E7D6E6237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94469"/>
              </p:ext>
            </p:extLst>
          </p:nvPr>
        </p:nvGraphicFramePr>
        <p:xfrm>
          <a:off x="698812" y="1965960"/>
          <a:ext cx="10434337" cy="1463040"/>
        </p:xfrm>
        <a:graphic>
          <a:graphicData uri="http://schemas.openxmlformats.org/drawingml/2006/table">
            <a:tbl>
              <a:tblPr firstRow="1" bandRow="1"/>
              <a:tblGrid>
                <a:gridCol w="2708914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307594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2608584">
                  <a:extLst>
                    <a:ext uri="{9D8B030D-6E8A-4147-A177-3AD203B41FA5}">
                      <a16:colId xmlns:a16="http://schemas.microsoft.com/office/drawing/2014/main" val="3274573403"/>
                    </a:ext>
                  </a:extLst>
                </a:gridCol>
                <a:gridCol w="2809245">
                  <a:extLst>
                    <a:ext uri="{9D8B030D-6E8A-4147-A177-3AD203B41FA5}">
                      <a16:colId xmlns:a16="http://schemas.microsoft.com/office/drawing/2014/main" val="1750687306"/>
                    </a:ext>
                  </a:extLst>
                </a:gridCol>
              </a:tblGrid>
              <a:tr h="35981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Rechnung 2022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35981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3’334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3’394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3’173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35981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481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398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620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315665"/>
                  </a:ext>
                </a:extLst>
              </a:tr>
              <a:tr h="35981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2’853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2’996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2’553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  <p:sp>
        <p:nvSpPr>
          <p:cNvPr id="12" name="Textfeld 11">
            <a:extLst>
              <a:ext uri="{FF2B5EF4-FFF2-40B4-BE49-F238E27FC236}">
                <a16:creationId xmlns:a16="http://schemas.microsoft.com/office/drawing/2014/main" id="{49988B79-B71F-4664-8445-DB8C21AE8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616" y="1166268"/>
            <a:ext cx="11052767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ER – 0 Allgemeine Verwaltung</a:t>
            </a:r>
            <a:endParaRPr lang="de-CH" sz="2400" b="1" dirty="0">
              <a:solidFill>
                <a:srgbClr val="000000"/>
              </a:solidFill>
              <a:cs typeface="Arial" charset="0"/>
            </a:endParaRPr>
          </a:p>
          <a:p>
            <a:pPr marL="342900" indent="-34290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de-DE" sz="24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fontAlgn="base">
              <a:spcBef>
                <a:spcPts val="1200"/>
              </a:spcBef>
              <a:spcAft>
                <a:spcPct val="0"/>
              </a:spcAft>
            </a:pPr>
            <a:endParaRPr lang="de-DE" sz="2400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cs typeface="Arial" charset="0"/>
              </a:rPr>
              <a:t>Wesentliche Veränderungen gegenüber Budget Vorjahr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Abnahme insgesamt um rund 140‘000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60%-Stelle im IT-Bereich wird nicht umgesetzt – IT wird ausgelagert. Daher Löhne weniger als Budgetwert 2023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Einsparungen durch Sparrunde vorgenommen</a:t>
            </a:r>
          </a:p>
          <a:p>
            <a:pPr lvl="1" fontAlgn="base">
              <a:spcBef>
                <a:spcPts val="600"/>
              </a:spcBef>
              <a:spcAft>
                <a:spcPct val="0"/>
              </a:spcAft>
            </a:pPr>
            <a:endParaRPr lang="de-DE" sz="2000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361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C8D9FA6-B6ED-406A-B228-D2271F4E7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949302" cy="37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ER – 1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Öffentliche Ordnung und Sicherheit</a:t>
            </a:r>
          </a:p>
          <a:p>
            <a:pPr marL="342900" indent="-34290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de-DE" sz="24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cs typeface="Arial" charset="0"/>
              </a:rPr>
              <a:t>Wesentliche Veränderungen gegenüber Budget Vorjahr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Reduzierter Aufwand Schiessanlage Schürfeld (-TCHF 20) 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Reduzierter Aufwand Feuerwehr und Polizei (-TCHF 30)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CA3CC3CB-133C-47DC-A291-4A082CC06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035374"/>
              </p:ext>
            </p:extLst>
          </p:nvPr>
        </p:nvGraphicFramePr>
        <p:xfrm>
          <a:off x="971599" y="1772816"/>
          <a:ext cx="10408826" cy="1463040"/>
        </p:xfrm>
        <a:graphic>
          <a:graphicData uri="http://schemas.openxmlformats.org/drawingml/2006/table">
            <a:tbl>
              <a:tblPr firstRow="1" bandRow="1"/>
              <a:tblGrid>
                <a:gridCol w="2702291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301952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2602207">
                  <a:extLst>
                    <a:ext uri="{9D8B030D-6E8A-4147-A177-3AD203B41FA5}">
                      <a16:colId xmlns:a16="http://schemas.microsoft.com/office/drawing/2014/main" val="3274573403"/>
                    </a:ext>
                  </a:extLst>
                </a:gridCol>
                <a:gridCol w="2802376">
                  <a:extLst>
                    <a:ext uri="{9D8B030D-6E8A-4147-A177-3AD203B41FA5}">
                      <a16:colId xmlns:a16="http://schemas.microsoft.com/office/drawing/2014/main" val="1750687306"/>
                    </a:ext>
                  </a:extLst>
                </a:gridCol>
              </a:tblGrid>
              <a:tr h="35551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Rechnung 2022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35551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921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973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904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35551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365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368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541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315665"/>
                  </a:ext>
                </a:extLst>
              </a:tr>
              <a:tr h="35551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556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605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363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900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DA78B36-282C-4401-B681-649944C213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373" y="1864895"/>
            <a:ext cx="10800000" cy="4130301"/>
          </a:xfrm>
        </p:spPr>
        <p:txBody>
          <a:bodyPr/>
          <a:lstStyle/>
          <a:p>
            <a:pPr marL="2695575" lvl="0" indent="-571500" fontAlgn="b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de-DE" dirty="0">
                <a:latin typeface="Arial" charset="0"/>
              </a:rPr>
              <a:t>Ausblick Rechnung 2023</a:t>
            </a:r>
            <a:endParaRPr lang="de-CH" dirty="0">
              <a:latin typeface="Arial" charset="0"/>
            </a:endParaRPr>
          </a:p>
          <a:p>
            <a:pPr marL="2695575" lvl="0" indent="-571500" fontAlgn="b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de-CH" dirty="0">
                <a:latin typeface="Arial" charset="0"/>
              </a:rPr>
              <a:t>Investitionen</a:t>
            </a:r>
          </a:p>
          <a:p>
            <a:pPr marL="2695575" lvl="0" indent="-571500" fontAlgn="b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dirty="0"/>
              <a:t>Finanzplan / Kennzahlen</a:t>
            </a:r>
            <a:endParaRPr lang="de-CH" dirty="0">
              <a:latin typeface="Arial" charset="0"/>
            </a:endParaRPr>
          </a:p>
          <a:p>
            <a:pPr marL="2695575" lvl="0" indent="-571500" fontAlgn="b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dirty="0"/>
              <a:t>Fazit</a:t>
            </a:r>
            <a:endParaRPr lang="de-CH" sz="3600" dirty="0">
              <a:latin typeface="Arial" charset="0"/>
            </a:endParaRPr>
          </a:p>
          <a:p>
            <a:pPr marL="2695575" indent="-571500">
              <a:buNone/>
            </a:pPr>
            <a:r>
              <a:rPr lang="de-CH" dirty="0"/>
              <a:t> 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F651C00-0316-4BBC-86DD-9D1DDDD2F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600" y="147600"/>
            <a:ext cx="10472773" cy="561014"/>
          </a:xfrm>
        </p:spPr>
        <p:txBody>
          <a:bodyPr/>
          <a:lstStyle/>
          <a:p>
            <a:r>
              <a:rPr lang="de-CH" dirty="0"/>
              <a:t>Finanzplan 2024 - 2028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42D9622-EA91-4BAF-B8F5-B052BEF5265C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</p:spTree>
    <p:extLst>
      <p:ext uri="{BB962C8B-B14F-4D97-AF65-F5344CB8AC3E}">
        <p14:creationId xmlns:p14="http://schemas.microsoft.com/office/powerpoint/2010/main" val="24074258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3FA4D6A-E7D2-4C57-BB87-89CB68380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916252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ER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2 Bildung</a:t>
            </a:r>
          </a:p>
          <a:p>
            <a:pPr marL="342900" indent="-34290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de-DE" sz="24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cs typeface="Arial" charset="0"/>
              </a:rPr>
              <a:t>Wesentliche Veränderungen gegenüber Budget Vorjahr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Entlöhnung Lehrpersonen (+TCHF 600), 2 neue Schulklassen, zusätzliche Entlastungsstunden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Schulliegenschaften reduzierter Unterhalt von (-TCHF 125)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Musikschule höhere Belastung (+TCHF 40)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A47797AB-F891-45AC-8470-57C0FF433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9830506"/>
              </p:ext>
            </p:extLst>
          </p:nvPr>
        </p:nvGraphicFramePr>
        <p:xfrm>
          <a:off x="971599" y="1772816"/>
          <a:ext cx="10541028" cy="1554280"/>
        </p:xfrm>
        <a:graphic>
          <a:graphicData uri="http://schemas.openxmlformats.org/drawingml/2006/table">
            <a:tbl>
              <a:tblPr firstRow="1" bandRow="1"/>
              <a:tblGrid>
                <a:gridCol w="2736613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331189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2635257">
                  <a:extLst>
                    <a:ext uri="{9D8B030D-6E8A-4147-A177-3AD203B41FA5}">
                      <a16:colId xmlns:a16="http://schemas.microsoft.com/office/drawing/2014/main" val="3274573403"/>
                    </a:ext>
                  </a:extLst>
                </a:gridCol>
                <a:gridCol w="2837969">
                  <a:extLst>
                    <a:ext uri="{9D8B030D-6E8A-4147-A177-3AD203B41FA5}">
                      <a16:colId xmlns:a16="http://schemas.microsoft.com/office/drawing/2014/main" val="1750687306"/>
                    </a:ext>
                  </a:extLst>
                </a:gridCol>
              </a:tblGrid>
              <a:tr h="3885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Rechnung 2022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3885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9’184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8’627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8’897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3885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237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190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305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315665"/>
                  </a:ext>
                </a:extLst>
              </a:tr>
              <a:tr h="3885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8’947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8’438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8’592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15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250C71C2-715F-4324-A0C3-3752F4493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883201" cy="450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ER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3 Kultur, Sport, Freizeit, Kirche</a:t>
            </a:r>
          </a:p>
          <a:p>
            <a:pPr marL="342900" indent="-34290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de-DE" sz="24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cs typeface="Arial" charset="0"/>
              </a:rPr>
              <a:t>Wesentliche Veränderungen gegenüber Budget Vorjahr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Verkauf Kabelnetz (</a:t>
            </a:r>
            <a:r>
              <a:rPr lang="de-DE" sz="2000" dirty="0" err="1">
                <a:solidFill>
                  <a:srgbClr val="000000"/>
                </a:solidFill>
                <a:cs typeface="Arial" charset="0"/>
              </a:rPr>
              <a:t>GGA</a:t>
            </a:r>
            <a:r>
              <a:rPr lang="de-DE" sz="2000" dirty="0">
                <a:solidFill>
                  <a:srgbClr val="000000"/>
                </a:solidFill>
                <a:cs typeface="Arial" charset="0"/>
              </a:rPr>
              <a:t>)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Bibliothek teurer aufgrund Löhne (+TCHF 20)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Neue Fahnenhalterungen (+TCHF 20)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Weihnachtsbeleuchtung mit KMU-Ettingen (+TCHF 25)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20F8EE99-FD5C-46A0-971F-5D40B889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782217"/>
              </p:ext>
            </p:extLst>
          </p:nvPr>
        </p:nvGraphicFramePr>
        <p:xfrm>
          <a:off x="971598" y="1772815"/>
          <a:ext cx="10507977" cy="1521228"/>
        </p:xfrm>
        <a:graphic>
          <a:graphicData uri="http://schemas.openxmlformats.org/drawingml/2006/table">
            <a:tbl>
              <a:tblPr firstRow="1" bandRow="1"/>
              <a:tblGrid>
                <a:gridCol w="2728032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323880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2626994">
                  <a:extLst>
                    <a:ext uri="{9D8B030D-6E8A-4147-A177-3AD203B41FA5}">
                      <a16:colId xmlns:a16="http://schemas.microsoft.com/office/drawing/2014/main" val="3274573403"/>
                    </a:ext>
                  </a:extLst>
                </a:gridCol>
                <a:gridCol w="2829071">
                  <a:extLst>
                    <a:ext uri="{9D8B030D-6E8A-4147-A177-3AD203B41FA5}">
                      <a16:colId xmlns:a16="http://schemas.microsoft.com/office/drawing/2014/main" val="1750687306"/>
                    </a:ext>
                  </a:extLst>
                </a:gridCol>
              </a:tblGrid>
              <a:tr h="38030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Rechnung 2022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38030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566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470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761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38030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57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405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315665"/>
                  </a:ext>
                </a:extLst>
              </a:tr>
              <a:tr h="380307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509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468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355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666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AB5513D-FDF5-48EF-8BBA-42E3AA0A8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7"/>
            <a:ext cx="10960319" cy="37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ER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4 Gesundheit</a:t>
            </a:r>
          </a:p>
          <a:p>
            <a:pPr marL="342900" indent="-34290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de-DE" sz="24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cs typeface="Arial" charset="0"/>
              </a:rPr>
              <a:t>Wesentliche Veränderungen gegenüber Budget Vorjahr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Restkostenfinanzierung Pflegekosten wurden um 47% erhöht. (+TCHF 480)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Entlastung bei EL-Zusatzbeiträgen (-TCHF 80)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7874DB52-4EE9-41AF-B924-9D0B35173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9038452"/>
              </p:ext>
            </p:extLst>
          </p:nvPr>
        </p:nvGraphicFramePr>
        <p:xfrm>
          <a:off x="971598" y="1772816"/>
          <a:ext cx="10585095" cy="1656184"/>
        </p:xfrm>
        <a:graphic>
          <a:graphicData uri="http://schemas.openxmlformats.org/drawingml/2006/table">
            <a:tbl>
              <a:tblPr firstRow="1" bandRow="1"/>
              <a:tblGrid>
                <a:gridCol w="2748054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340934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2646274">
                  <a:extLst>
                    <a:ext uri="{9D8B030D-6E8A-4147-A177-3AD203B41FA5}">
                      <a16:colId xmlns:a16="http://schemas.microsoft.com/office/drawing/2014/main" val="3274573403"/>
                    </a:ext>
                  </a:extLst>
                </a:gridCol>
                <a:gridCol w="2849833">
                  <a:extLst>
                    <a:ext uri="{9D8B030D-6E8A-4147-A177-3AD203B41FA5}">
                      <a16:colId xmlns:a16="http://schemas.microsoft.com/office/drawing/2014/main" val="1750687306"/>
                    </a:ext>
                  </a:extLst>
                </a:gridCol>
              </a:tblGrid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Rechnung 2022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2’275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1786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1985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112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161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377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315665"/>
                  </a:ext>
                </a:extLst>
              </a:tr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2’163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1625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1’608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225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7535A81-2C62-485D-AFB6-FE5759A8C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7"/>
            <a:ext cx="10938285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ER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5 Soziale Sicherheit</a:t>
            </a:r>
          </a:p>
          <a:p>
            <a:pPr marL="342900" indent="-34290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de-DE" sz="24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cs typeface="Arial" charset="0"/>
              </a:rPr>
              <a:t>Wesentliche Veränderungen gegenüber Budget Vorjahr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Reduktion Ergänzungsleistungen (-TCHF 110)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Sozialhilfe auf Vorjahresniveau, aber mit mehr Einnahmen von (+TCHF 130)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Asylwesen steigend (Aufnahmequote 2.6%). Ausgleich jedoch durch Bund gewährleistet.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6BAA342F-CB9F-41CE-AF0B-00D79D5445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26005"/>
              </p:ext>
            </p:extLst>
          </p:nvPr>
        </p:nvGraphicFramePr>
        <p:xfrm>
          <a:off x="971598" y="1772816"/>
          <a:ext cx="10563061" cy="1463040"/>
        </p:xfrm>
        <a:graphic>
          <a:graphicData uri="http://schemas.openxmlformats.org/drawingml/2006/table">
            <a:tbl>
              <a:tblPr firstRow="1" bandRow="1"/>
              <a:tblGrid>
                <a:gridCol w="2742333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336062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2640765">
                  <a:extLst>
                    <a:ext uri="{9D8B030D-6E8A-4147-A177-3AD203B41FA5}">
                      <a16:colId xmlns:a16="http://schemas.microsoft.com/office/drawing/2014/main" val="3274573403"/>
                    </a:ext>
                  </a:extLst>
                </a:gridCol>
                <a:gridCol w="2843901">
                  <a:extLst>
                    <a:ext uri="{9D8B030D-6E8A-4147-A177-3AD203B41FA5}">
                      <a16:colId xmlns:a16="http://schemas.microsoft.com/office/drawing/2014/main" val="1750687306"/>
                    </a:ext>
                  </a:extLst>
                </a:gridCol>
              </a:tblGrid>
              <a:tr h="35827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Rechnung 2022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35827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4’972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4’682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7’470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35827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2’292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1’905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4’991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315665"/>
                  </a:ext>
                </a:extLst>
              </a:tr>
              <a:tr h="35827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2’680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2’777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2’479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236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A6D277A-4D80-461F-8765-9B9D5DFC5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938285" cy="37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ER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6 Verkehr</a:t>
            </a:r>
          </a:p>
          <a:p>
            <a:pPr marL="342900" indent="-34290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de-DE" sz="24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cs typeface="Arial" charset="0"/>
              </a:rPr>
              <a:t>Wesentliche Veränderungen gegenüber Budget Vorjahr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Unterhalt </a:t>
            </a:r>
            <a:r>
              <a:rPr lang="de-DE" sz="2000" dirty="0" err="1">
                <a:solidFill>
                  <a:srgbClr val="000000"/>
                </a:solidFill>
                <a:cs typeface="Arial" charset="0"/>
              </a:rPr>
              <a:t>Strassen</a:t>
            </a:r>
            <a:r>
              <a:rPr lang="de-DE" sz="2000" dirty="0">
                <a:solidFill>
                  <a:srgbClr val="000000"/>
                </a:solidFill>
                <a:cs typeface="Arial" charset="0"/>
              </a:rPr>
              <a:t> und Wege (+TCHF 30)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Höhere Abschreibungen wegen Werkhof-Neubau (+TCHF 27)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20DC2640-3D4A-47A0-800F-C719E636A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874120"/>
              </p:ext>
            </p:extLst>
          </p:nvPr>
        </p:nvGraphicFramePr>
        <p:xfrm>
          <a:off x="971598" y="1772816"/>
          <a:ext cx="10563061" cy="1656184"/>
        </p:xfrm>
        <a:graphic>
          <a:graphicData uri="http://schemas.openxmlformats.org/drawingml/2006/table">
            <a:tbl>
              <a:tblPr firstRow="1" bandRow="1"/>
              <a:tblGrid>
                <a:gridCol w="2742333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336062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2640765">
                  <a:extLst>
                    <a:ext uri="{9D8B030D-6E8A-4147-A177-3AD203B41FA5}">
                      <a16:colId xmlns:a16="http://schemas.microsoft.com/office/drawing/2014/main" val="3274573403"/>
                    </a:ext>
                  </a:extLst>
                </a:gridCol>
                <a:gridCol w="2843901">
                  <a:extLst>
                    <a:ext uri="{9D8B030D-6E8A-4147-A177-3AD203B41FA5}">
                      <a16:colId xmlns:a16="http://schemas.microsoft.com/office/drawing/2014/main" val="1750687306"/>
                    </a:ext>
                  </a:extLst>
                </a:gridCol>
              </a:tblGrid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Rechnung 2022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1’801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1’755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1’440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304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288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378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315665"/>
                  </a:ext>
                </a:extLst>
              </a:tr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1’497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1’468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1’063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54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9F1D736-07EB-43B5-B9E5-2A76A9301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960319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ER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7 Umweltschutz und Raumordnung</a:t>
            </a:r>
          </a:p>
          <a:p>
            <a:pPr marL="342900" indent="-34290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de-DE" sz="24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cs typeface="Arial" charset="0"/>
              </a:rPr>
              <a:t>Wesentliche Veränderungen gegenüber Budget Vorjahr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Reduzierte Aufwendungen für Friedhof und für Planungshonorare (-TCHF 45)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CC48E1FC-8F46-48CA-9EFD-19FBD585DE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130396"/>
              </p:ext>
            </p:extLst>
          </p:nvPr>
        </p:nvGraphicFramePr>
        <p:xfrm>
          <a:off x="971598" y="1772816"/>
          <a:ext cx="10585095" cy="1656184"/>
        </p:xfrm>
        <a:graphic>
          <a:graphicData uri="http://schemas.openxmlformats.org/drawingml/2006/table">
            <a:tbl>
              <a:tblPr firstRow="1" bandRow="1"/>
              <a:tblGrid>
                <a:gridCol w="2748054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340934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2646274">
                  <a:extLst>
                    <a:ext uri="{9D8B030D-6E8A-4147-A177-3AD203B41FA5}">
                      <a16:colId xmlns:a16="http://schemas.microsoft.com/office/drawing/2014/main" val="3274573403"/>
                    </a:ext>
                  </a:extLst>
                </a:gridCol>
                <a:gridCol w="2849833">
                  <a:extLst>
                    <a:ext uri="{9D8B030D-6E8A-4147-A177-3AD203B41FA5}">
                      <a16:colId xmlns:a16="http://schemas.microsoft.com/office/drawing/2014/main" val="1750687306"/>
                    </a:ext>
                  </a:extLst>
                </a:gridCol>
              </a:tblGrid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Rechnung 2022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2’768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2’531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2’441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2’353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2’085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2’080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315665"/>
                  </a:ext>
                </a:extLst>
              </a:tr>
              <a:tr h="41404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415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446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360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2024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81AA539C-470C-4D89-8794-69A8AAB6A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916252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ER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8 Volkswirtschaft</a:t>
            </a:r>
          </a:p>
          <a:p>
            <a:pPr marL="342900" indent="-34290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de-DE" sz="24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cs typeface="Arial" charset="0"/>
              </a:rPr>
              <a:t>Wesentliche Veränderungen gegenüber Budget Vorjahr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Mehr Einnahmen aus Konzessionen Strom + Gas (+TCHF 32)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6019FEAA-9563-48B5-83F3-138A37B962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283579"/>
              </p:ext>
            </p:extLst>
          </p:nvPr>
        </p:nvGraphicFramePr>
        <p:xfrm>
          <a:off x="971599" y="1772816"/>
          <a:ext cx="10541028" cy="1463040"/>
        </p:xfrm>
        <a:graphic>
          <a:graphicData uri="http://schemas.openxmlformats.org/drawingml/2006/table">
            <a:tbl>
              <a:tblPr firstRow="1" bandRow="1"/>
              <a:tblGrid>
                <a:gridCol w="2736613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331189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2635257">
                  <a:extLst>
                    <a:ext uri="{9D8B030D-6E8A-4147-A177-3AD203B41FA5}">
                      <a16:colId xmlns:a16="http://schemas.microsoft.com/office/drawing/2014/main" val="3274573403"/>
                    </a:ext>
                  </a:extLst>
                </a:gridCol>
                <a:gridCol w="2837969">
                  <a:extLst>
                    <a:ext uri="{9D8B030D-6E8A-4147-A177-3AD203B41FA5}">
                      <a16:colId xmlns:a16="http://schemas.microsoft.com/office/drawing/2014/main" val="1750687306"/>
                    </a:ext>
                  </a:extLst>
                </a:gridCol>
              </a:tblGrid>
              <a:tr h="36378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Rechnung 2022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36378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138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142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36378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147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113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142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315665"/>
                  </a:ext>
                </a:extLst>
              </a:tr>
              <a:tr h="36378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Netto-Ertrag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-25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188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0C9E08A-26D6-499A-AE4C-7C33D820F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960319" cy="4508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ER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9 Finanzen und Steuern</a:t>
            </a:r>
          </a:p>
          <a:p>
            <a:pPr marL="342900" indent="-342900" fontAlgn="base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endParaRPr lang="de-DE" sz="24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endParaRPr lang="de-CH" sz="2000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cs typeface="Arial" charset="0"/>
              </a:rPr>
              <a:t>Wesentliche Veränderungen gegenüber Budget Vorjahr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Gewinn aus Verkauf Kabelnetz (-TCHF 995)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Mehr Steuereinnahmen (+TCHF 920)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Höhere Zinsbelastung (+TCHF 195)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Reduktion Finanzausgleich (-TCHF 360)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34F5E4D5-F6A2-4D46-B38F-CC88D1635E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551845"/>
              </p:ext>
            </p:extLst>
          </p:nvPr>
        </p:nvGraphicFramePr>
        <p:xfrm>
          <a:off x="971598" y="1772816"/>
          <a:ext cx="10585095" cy="1463040"/>
        </p:xfrm>
        <a:graphic>
          <a:graphicData uri="http://schemas.openxmlformats.org/drawingml/2006/table">
            <a:tbl>
              <a:tblPr firstRow="1" bandRow="1"/>
              <a:tblGrid>
                <a:gridCol w="2748054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340934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2646274">
                  <a:extLst>
                    <a:ext uri="{9D8B030D-6E8A-4147-A177-3AD203B41FA5}">
                      <a16:colId xmlns:a16="http://schemas.microsoft.com/office/drawing/2014/main" val="3274573403"/>
                    </a:ext>
                  </a:extLst>
                </a:gridCol>
                <a:gridCol w="2849833">
                  <a:extLst>
                    <a:ext uri="{9D8B030D-6E8A-4147-A177-3AD203B41FA5}">
                      <a16:colId xmlns:a16="http://schemas.microsoft.com/office/drawing/2014/main" val="1750687306"/>
                    </a:ext>
                  </a:extLst>
                </a:gridCol>
              </a:tblGrid>
              <a:tr h="33899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Budget 2023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Rechnung 2022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33899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Aufwand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605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465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2’172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33899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18’630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19’074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19’547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315665"/>
                  </a:ext>
                </a:extLst>
              </a:tr>
              <a:tr h="33899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Netto-Ertrag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18’026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18’610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17’375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95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1873E8E-3F3D-4947-A61C-A11747724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9382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IR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1 Öffentliche Sicherheit und Ordnung</a:t>
            </a:r>
            <a:endParaRPr lang="de-DE" sz="2400" dirty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D60ED557-FBC5-4128-B591-83CB44340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023796"/>
              </p:ext>
            </p:extLst>
          </p:nvPr>
        </p:nvGraphicFramePr>
        <p:xfrm>
          <a:off x="596375" y="1959994"/>
          <a:ext cx="10938284" cy="1190829"/>
        </p:xfrm>
        <a:graphic>
          <a:graphicData uri="http://schemas.openxmlformats.org/drawingml/2006/table">
            <a:tbl>
              <a:tblPr firstRow="1" bandRow="1"/>
              <a:tblGrid>
                <a:gridCol w="6807321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163837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1967126">
                  <a:extLst>
                    <a:ext uri="{9D8B030D-6E8A-4147-A177-3AD203B41FA5}">
                      <a16:colId xmlns:a16="http://schemas.microsoft.com/office/drawing/2014/main" val="1857400049"/>
                    </a:ext>
                  </a:extLst>
                </a:gridCol>
              </a:tblGrid>
              <a:tr h="39694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Ausgaben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Einnahmen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39694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Feuerwehrmagazin – Beleuchtung (LED)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34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39694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Netto-Investition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34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049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35EA8E0-8FB0-49C3-9239-160E2EFCF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9823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IR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2 Bildung</a:t>
            </a:r>
            <a:endParaRPr lang="de-DE" sz="2400" dirty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26DDFBF-2765-4B09-95F1-DC2637D631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365051"/>
              </p:ext>
            </p:extLst>
          </p:nvPr>
        </p:nvGraphicFramePr>
        <p:xfrm>
          <a:off x="596375" y="1959994"/>
          <a:ext cx="10982352" cy="2612004"/>
        </p:xfrm>
        <a:graphic>
          <a:graphicData uri="http://schemas.openxmlformats.org/drawingml/2006/table">
            <a:tbl>
              <a:tblPr firstRow="1" bandRow="1"/>
              <a:tblGrid>
                <a:gridCol w="6834746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172555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1975051">
                  <a:extLst>
                    <a:ext uri="{9D8B030D-6E8A-4147-A177-3AD203B41FA5}">
                      <a16:colId xmlns:a16="http://schemas.microsoft.com/office/drawing/2014/main" val="1857400049"/>
                    </a:ext>
                  </a:extLst>
                </a:gridCol>
              </a:tblGrid>
              <a:tr h="43533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Ausgaben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Einnahmen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43533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SA Hintere Matten – </a:t>
                      </a:r>
                      <a:r>
                        <a:rPr lang="de-CH" dirty="0" err="1">
                          <a:solidFill>
                            <a:schemeClr val="tx2"/>
                          </a:solidFill>
                        </a:rPr>
                        <a:t>Schliesung</a:t>
                      </a:r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 Trakt 4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159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43533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SA Hintere Matten – </a:t>
                      </a:r>
                      <a:r>
                        <a:rPr lang="de-CH" dirty="0" err="1">
                          <a:solidFill>
                            <a:schemeClr val="tx2"/>
                          </a:solidFill>
                        </a:rPr>
                        <a:t>Schliesung</a:t>
                      </a:r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 Trakt 1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87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2659687"/>
                  </a:ext>
                </a:extLst>
              </a:tr>
              <a:tr h="43533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SA Hintere Matten – Beleuchtung Turnhalle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52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913590"/>
                  </a:ext>
                </a:extLst>
              </a:tr>
              <a:tr h="43533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SA Hintere Matten – Sanierung Trakt 2+3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500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78449"/>
                  </a:ext>
                </a:extLst>
              </a:tr>
              <a:tr h="43533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Netto-Investition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798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37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AD9E6B4-BC43-4AC5-A575-9644BE6352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373" y="1470701"/>
            <a:ext cx="10800000" cy="4930099"/>
          </a:xfrm>
        </p:spPr>
        <p:txBody>
          <a:bodyPr/>
          <a:lstStyle/>
          <a:p>
            <a:pPr marL="800100" lvl="1" indent="-34290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176213" algn="l"/>
                <a:tab pos="269875" algn="l"/>
              </a:tabLs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Erwartetes Ergebnis: Verlust von rund CHF 0.35 Mio. (Budget: Verlust von rund CHF 0.28 Mio.)</a:t>
            </a:r>
          </a:p>
          <a:p>
            <a:pPr marL="457200" lvl="1" indent="0">
              <a:spcAft>
                <a:spcPts val="0"/>
              </a:spcAft>
              <a:buNone/>
              <a:tabLst>
                <a:tab pos="176213" algn="l"/>
                <a:tab pos="269875" algn="l"/>
              </a:tabLst>
            </a:pPr>
            <a:endParaRPr lang="de-DE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176213" algn="l"/>
                <a:tab pos="269875" algn="l"/>
              </a:tabLs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Steuererträge / Finanzausgleich </a:t>
            </a:r>
          </a:p>
          <a:p>
            <a:pPr marL="1714500" lvl="3" indent="-34290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176213" algn="l"/>
                <a:tab pos="269875" algn="l"/>
              </a:tabLst>
            </a:pPr>
            <a:r>
              <a:rPr lang="de-DE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Steuereinnahmen: über Budget +CHF 0.3 Mio.</a:t>
            </a:r>
          </a:p>
          <a:p>
            <a:pPr marL="1714500" lvl="3" indent="-34290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176213" algn="l"/>
                <a:tab pos="269875" algn="l"/>
              </a:tabLst>
            </a:pPr>
            <a:r>
              <a:rPr lang="de-DE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Finanzausgleich rund -CHF 0.26 Mio. weniger</a:t>
            </a:r>
          </a:p>
          <a:p>
            <a:pPr marL="1714500" lvl="3" indent="-34290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176213" algn="l"/>
                <a:tab pos="269875" algn="l"/>
              </a:tabLst>
            </a:pPr>
            <a:endParaRPr lang="de-DE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176213" algn="l"/>
                <a:tab pos="269875" algn="l"/>
              </a:tabLst>
            </a:pPr>
            <a:r>
              <a:rPr lang="de-DE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Diverse Funktionen:</a:t>
            </a:r>
            <a:endParaRPr lang="de-DE" sz="20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0" lvl="3" indent="-342900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176213" algn="l"/>
                <a:tab pos="269875" algn="l"/>
              </a:tabLst>
            </a:pP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Bildung: rund CHF 0.5 Mio. über Budget (Löhne)</a:t>
            </a:r>
          </a:p>
          <a:p>
            <a:pPr marL="1714500" lvl="3" indent="-342900" defTabSz="914400" fontAlgn="base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176213" algn="l"/>
                <a:tab pos="269875" algn="l"/>
              </a:tabLst>
              <a:defRPr/>
            </a:pP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Freizeit: </a:t>
            </a:r>
            <a:r>
              <a:rPr lang="de-DE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GGA</a:t>
            </a: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-Verkauf abgeschlossen. Auflösung der Kapitalien ergab einen Mehrerlös von +CHF 0.4 Mio.</a:t>
            </a:r>
          </a:p>
          <a:p>
            <a:pPr marL="1714500" lvl="3" indent="-342900" defTabSz="914400" fontAlgn="base">
              <a:spcBef>
                <a:spcPct val="0"/>
              </a:spcBef>
              <a:buFont typeface="Wingdings" panose="05000000000000000000" pitchFamily="2" charset="2"/>
              <a:buChar char="Ø"/>
              <a:tabLst>
                <a:tab pos="176213" algn="l"/>
                <a:tab pos="269875" algn="l"/>
              </a:tabLst>
              <a:defRPr/>
            </a:pP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Hoch- und Tiefbau, Raumplanung: rund –CHF 0.3 Mio. unter Budget</a:t>
            </a:r>
          </a:p>
          <a:p>
            <a:pPr marL="0" indent="0">
              <a:buNone/>
            </a:pPr>
            <a:endParaRPr lang="de-CH" sz="2000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0C6DD1A9-5C3C-41CB-ABBD-C8F59616C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600" y="147600"/>
            <a:ext cx="10407986" cy="561014"/>
          </a:xfrm>
        </p:spPr>
        <p:txBody>
          <a:bodyPr/>
          <a:lstStyle/>
          <a:p>
            <a:r>
              <a:rPr lang="de-CH" dirty="0"/>
              <a:t>Finanzplan 2024 - 2028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D4AF7-A03A-4409-95B4-24E44C311887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</p:spTree>
    <p:extLst>
      <p:ext uri="{BB962C8B-B14F-4D97-AF65-F5344CB8AC3E}">
        <p14:creationId xmlns:p14="http://schemas.microsoft.com/office/powerpoint/2010/main" val="16069873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074E1C0-FE75-49D8-B969-4A29F6F76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9493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IR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3 Kultur, Freizeit, Sport, Kirche</a:t>
            </a:r>
            <a:endParaRPr lang="de-DE" sz="2400" dirty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D775C426-1FA0-4A30-9D3C-77716AC6A1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403726"/>
              </p:ext>
            </p:extLst>
          </p:nvPr>
        </p:nvGraphicFramePr>
        <p:xfrm>
          <a:off x="596374" y="1959994"/>
          <a:ext cx="10949300" cy="1367100"/>
        </p:xfrm>
        <a:graphic>
          <a:graphicData uri="http://schemas.openxmlformats.org/drawingml/2006/table">
            <a:tbl>
              <a:tblPr firstRow="1" bandRow="1"/>
              <a:tblGrid>
                <a:gridCol w="6814177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166016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1969107">
                  <a:extLst>
                    <a:ext uri="{9D8B030D-6E8A-4147-A177-3AD203B41FA5}">
                      <a16:colId xmlns:a16="http://schemas.microsoft.com/office/drawing/2014/main" val="1857400049"/>
                    </a:ext>
                  </a:extLst>
                </a:gridCol>
              </a:tblGrid>
              <a:tr h="45570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Ausgaben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Einnahmen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45570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Pumptrack und Beachvolleyball-Anlage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618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45570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Netto-Investition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618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9636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07B1959-10FF-4BC4-B237-286B83174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9713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IR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6 Verkehr</a:t>
            </a:r>
            <a:endParaRPr lang="de-DE" sz="2400" dirty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22270A7-A439-49C3-8F95-29B685F1D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944826"/>
              </p:ext>
            </p:extLst>
          </p:nvPr>
        </p:nvGraphicFramePr>
        <p:xfrm>
          <a:off x="596374" y="1959993"/>
          <a:ext cx="10971335" cy="3636576"/>
        </p:xfrm>
        <a:graphic>
          <a:graphicData uri="http://schemas.openxmlformats.org/drawingml/2006/table">
            <a:tbl>
              <a:tblPr firstRow="1" bandRow="1"/>
              <a:tblGrid>
                <a:gridCol w="6827890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170375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1973070">
                  <a:extLst>
                    <a:ext uri="{9D8B030D-6E8A-4147-A177-3AD203B41FA5}">
                      <a16:colId xmlns:a16="http://schemas.microsoft.com/office/drawing/2014/main" val="1857400049"/>
                    </a:ext>
                  </a:extLst>
                </a:gridCol>
              </a:tblGrid>
              <a:tr h="60609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Ausgaben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Einnahmen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60609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Erneuerung Velo-P – Bahnhof Ettingen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260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60609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Strasse: Bahnweg – Erneuerung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502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1275032"/>
                  </a:ext>
                </a:extLst>
              </a:tr>
              <a:tr h="60609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Strasse: Fussweg Flühbergweg – Sanierung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30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197279"/>
                  </a:ext>
                </a:extLst>
              </a:tr>
              <a:tr h="60609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Werkhof: Fahrzeug Pick-up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45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673424"/>
                  </a:ext>
                </a:extLst>
              </a:tr>
              <a:tr h="60609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Netto-Investition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rgbClr val="FF0000"/>
                          </a:solidFill>
                        </a:rPr>
                        <a:t>837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63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0CA70FA-5FE6-4DC7-9341-8EB4FBD76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75" y="1020648"/>
            <a:ext cx="109823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DE" sz="2400" b="1" dirty="0">
                <a:solidFill>
                  <a:srgbClr val="000000"/>
                </a:solidFill>
                <a:cs typeface="Arial" charset="0"/>
              </a:rPr>
              <a:t>IR – </a:t>
            </a: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7 Umweltschutz und Raumordnung</a:t>
            </a:r>
            <a:endParaRPr lang="de-DE" sz="2400" dirty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8CCC869E-B179-4579-AD0D-A850EB7E30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905263"/>
              </p:ext>
            </p:extLst>
          </p:nvPr>
        </p:nvGraphicFramePr>
        <p:xfrm>
          <a:off x="596375" y="1959993"/>
          <a:ext cx="10982352" cy="3592504"/>
        </p:xfrm>
        <a:graphic>
          <a:graphicData uri="http://schemas.openxmlformats.org/drawingml/2006/table">
            <a:tbl>
              <a:tblPr firstRow="1" bandRow="1"/>
              <a:tblGrid>
                <a:gridCol w="6834746">
                  <a:extLst>
                    <a:ext uri="{9D8B030D-6E8A-4147-A177-3AD203B41FA5}">
                      <a16:colId xmlns:a16="http://schemas.microsoft.com/office/drawing/2014/main" val="1359901513"/>
                    </a:ext>
                  </a:extLst>
                </a:gridCol>
                <a:gridCol w="2172555">
                  <a:extLst>
                    <a:ext uri="{9D8B030D-6E8A-4147-A177-3AD203B41FA5}">
                      <a16:colId xmlns:a16="http://schemas.microsoft.com/office/drawing/2014/main" val="3435450227"/>
                    </a:ext>
                  </a:extLst>
                </a:gridCol>
                <a:gridCol w="1975051">
                  <a:extLst>
                    <a:ext uri="{9D8B030D-6E8A-4147-A177-3AD203B41FA5}">
                      <a16:colId xmlns:a16="http://schemas.microsoft.com/office/drawing/2014/main" val="1857400049"/>
                    </a:ext>
                  </a:extLst>
                </a:gridCol>
              </a:tblGrid>
              <a:tr h="4490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sz="1400" dirty="0">
                          <a:solidFill>
                            <a:schemeClr val="tx2"/>
                          </a:solidFill>
                        </a:rPr>
                        <a:t>(in TCHF)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Ausgaben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Einnahmen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717790"/>
                  </a:ext>
                </a:extLst>
              </a:tr>
              <a:tr h="4490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Wasser: Bahnweg – Sanierung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102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802082"/>
                  </a:ext>
                </a:extLst>
              </a:tr>
              <a:tr h="4490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Wasser: Anschlussbeiträge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200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1275032"/>
                  </a:ext>
                </a:extLst>
              </a:tr>
              <a:tr h="4490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Abwasser: Rohrsanierungen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150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197279"/>
                  </a:ext>
                </a:extLst>
              </a:tr>
              <a:tr h="4490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Abwasser: </a:t>
                      </a:r>
                      <a:r>
                        <a:rPr lang="de-CH" dirty="0" err="1">
                          <a:solidFill>
                            <a:schemeClr val="tx2"/>
                          </a:solidFill>
                        </a:rPr>
                        <a:t>Oberflächenentw</a:t>
                      </a:r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. Fürstensteinstr.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245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673424"/>
                  </a:ext>
                </a:extLst>
              </a:tr>
              <a:tr h="4490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Abwasser: Anschlussbeiträge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400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026072"/>
                  </a:ext>
                </a:extLst>
              </a:tr>
              <a:tr h="4490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dirty="0">
                          <a:solidFill>
                            <a:schemeClr val="tx2"/>
                          </a:solidFill>
                        </a:rPr>
                        <a:t>Raumplanung: Div. Planungen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dirty="0">
                          <a:solidFill>
                            <a:srgbClr val="FF0000"/>
                          </a:solidFill>
                        </a:rPr>
                        <a:t>100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7226341"/>
                  </a:ext>
                </a:extLst>
              </a:tr>
              <a:tr h="44906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Netto-Investition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endParaRPr lang="de-CH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/>
                      <a:r>
                        <a:rPr lang="de-CH" b="1" dirty="0">
                          <a:solidFill>
                            <a:schemeClr val="tx2"/>
                          </a:solidFill>
                        </a:rPr>
                        <a:t>-3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8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50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968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93EDA09-67B7-4DCF-ACA1-C17B9FA95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122" y="1566952"/>
            <a:ext cx="11119755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Fazit Gemeinderat</a:t>
            </a:r>
          </a:p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endParaRPr lang="de-CH" sz="1200" b="1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400" dirty="0">
                <a:solidFill>
                  <a:srgbClr val="000000"/>
                </a:solidFill>
                <a:cs typeface="Arial" charset="0"/>
              </a:rPr>
              <a:t>Negative Ergebnisse ab 2024 und den Folgejahren</a:t>
            </a:r>
          </a:p>
          <a:p>
            <a:pPr marL="819150" lvl="1" indent="-361950" fontAlgn="base">
              <a:spcBef>
                <a:spcPts val="12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Wie bereits für 2023 prognostiziert gilt weiterhin: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Strukturelles Defizit vorhanden; Selbstfinanzierung ist nicht möglich und ist mit durchschnittlich CHF 0.7 Mio. in Unterdeckung.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Verringerter Finanzausgleich und höhere Steuereinnahmen reichen nicht, um die Kostenentwicklung insbesondere in den Bereichen Alter und Bildung zu decken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DE" sz="2000" dirty="0">
                <a:solidFill>
                  <a:srgbClr val="000000"/>
                </a:solidFill>
                <a:cs typeface="Arial" charset="0"/>
              </a:rPr>
              <a:t>Geplante Investitionen führen zu Erhöhung des Fremdkapitals auf rund CHF 41 Mio. Rückzahlung bei dieser Ausgangslage nicht möglich.</a:t>
            </a:r>
          </a:p>
        </p:txBody>
      </p:sp>
    </p:spTree>
    <p:extLst>
      <p:ext uri="{BB962C8B-B14F-4D97-AF65-F5344CB8AC3E}">
        <p14:creationId xmlns:p14="http://schemas.microsoft.com/office/powerpoint/2010/main" val="5391863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Budget 2024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79313ED-26E7-41B0-9803-7A92370C4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768" y="1027784"/>
            <a:ext cx="10838463" cy="4539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endParaRPr lang="de-CH" sz="2400" b="1" dirty="0">
              <a:solidFill>
                <a:srgbClr val="000000"/>
              </a:solidFill>
              <a:cs typeface="Arial" charset="0"/>
            </a:endParaRPr>
          </a:p>
          <a:p>
            <a:pPr marL="514350" indent="-514350" algn="ctr" fontAlgn="base">
              <a:spcBef>
                <a:spcPct val="50000"/>
              </a:spcBef>
              <a:spcAft>
                <a:spcPct val="0"/>
              </a:spcAft>
            </a:pPr>
            <a:r>
              <a:rPr lang="de-CH" sz="2400" b="1" dirty="0">
                <a:solidFill>
                  <a:srgbClr val="000000"/>
                </a:solidFill>
                <a:cs typeface="Arial" charset="0"/>
              </a:rPr>
              <a:t>Fazit Gemeinderat</a:t>
            </a:r>
          </a:p>
          <a:p>
            <a:pPr marL="514350" indent="-514350" algn="ctr" fontAlgn="base">
              <a:spcAft>
                <a:spcPct val="0"/>
              </a:spcAft>
            </a:pPr>
            <a:endParaRPr lang="de-CH" sz="2400" b="1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000" dirty="0">
                <a:solidFill>
                  <a:srgbClr val="000000"/>
                </a:solidFill>
                <a:cs typeface="Arial" charset="0"/>
              </a:rPr>
              <a:t>Bilanzüberschuss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000" dirty="0">
                <a:solidFill>
                  <a:srgbClr val="000000"/>
                </a:solidFill>
                <a:cs typeface="Arial" charset="0"/>
              </a:rPr>
              <a:t>Der Bilanzüberschuss von gegenwärtig CHF 9.1 Mio. wird bis ins Jahr 2028 auf</a:t>
            </a:r>
            <a:br>
              <a:rPr lang="de-CH" sz="2000" dirty="0">
                <a:solidFill>
                  <a:srgbClr val="000000"/>
                </a:solidFill>
                <a:cs typeface="Arial" charset="0"/>
              </a:rPr>
            </a:br>
            <a:r>
              <a:rPr lang="de-CH" sz="2000" dirty="0">
                <a:solidFill>
                  <a:srgbClr val="000000"/>
                </a:solidFill>
                <a:cs typeface="Arial" charset="0"/>
              </a:rPr>
              <a:t>CHF 1.3 Mio. reduziert.</a:t>
            </a:r>
          </a:p>
          <a:p>
            <a:pPr marL="819150" lvl="1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000" dirty="0">
                <a:solidFill>
                  <a:srgbClr val="000000"/>
                </a:solidFill>
                <a:cs typeface="Arial" charset="0"/>
              </a:rPr>
              <a:t>Es bedarf baldiger Massnahmen, dass ab 2029 kein Bilanzfehlbetrag entsteht</a:t>
            </a:r>
            <a:endParaRPr lang="de-DE" sz="2000" dirty="0">
              <a:solidFill>
                <a:srgbClr val="000000"/>
              </a:solidFill>
              <a:cs typeface="Arial" charset="0"/>
            </a:endParaRPr>
          </a:p>
          <a:p>
            <a:pPr marL="361950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000" dirty="0">
                <a:solidFill>
                  <a:srgbClr val="000000"/>
                </a:solidFill>
                <a:cs typeface="Arial" charset="0"/>
              </a:rPr>
              <a:t>Äusserst zurückhaltende Ausgaben- und Personalpolitik; Kürzungen können nur bei den ungebundenen Ausgaben (rund 5 -10%) vorgenommen werden</a:t>
            </a:r>
          </a:p>
          <a:p>
            <a:pPr marL="361950" indent="-361950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Ø"/>
            </a:pPr>
            <a:r>
              <a:rPr lang="de-CH" sz="2000" dirty="0">
                <a:solidFill>
                  <a:srgbClr val="000000"/>
                </a:solidFill>
                <a:cs typeface="Arial" charset="0"/>
              </a:rPr>
              <a:t>Sofern 2024 keine wesentlichen Sparmassnahmen </a:t>
            </a:r>
            <a:r>
              <a:rPr lang="de-CH" sz="2000">
                <a:solidFill>
                  <a:srgbClr val="000000"/>
                </a:solidFill>
                <a:cs typeface="Arial" charset="0"/>
              </a:rPr>
              <a:t>eingeleitet werden </a:t>
            </a:r>
            <a:r>
              <a:rPr lang="de-CH" sz="2000" dirty="0">
                <a:solidFill>
                  <a:srgbClr val="000000"/>
                </a:solidFill>
                <a:cs typeface="Arial" charset="0"/>
              </a:rPr>
              <a:t>und alle geplanten Investitionen umgesetzt werden, muss im Dezember 2024 der Gemeindeversammlung  eine Erhöhung des Gemeindesteuerfusses von 4% - 6% beantragt werden. </a:t>
            </a:r>
            <a:endParaRPr lang="de-DE" sz="2000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571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1ABE5A-5EB6-4C70-AEF4-973CCA9AA3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Fragen?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E769D5D-3B72-4237-A687-A333850C9F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3328" y="3868656"/>
            <a:ext cx="8796192" cy="1326941"/>
          </a:xfrm>
        </p:spPr>
        <p:txBody>
          <a:bodyPr/>
          <a:lstStyle/>
          <a:p>
            <a:r>
              <a:rPr lang="de-CH" dirty="0"/>
              <a:t>Vielen Dank für Ihre Aufmerksamkeit.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0AA1CA3-209C-44EE-9C7A-745A0A70A4C9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</p:spTree>
    <p:extLst>
      <p:ext uri="{BB962C8B-B14F-4D97-AF65-F5344CB8AC3E}">
        <p14:creationId xmlns:p14="http://schemas.microsoft.com/office/powerpoint/2010/main" val="394723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B31ED8D5-E37F-455B-BD26-9855745BC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600" y="147600"/>
            <a:ext cx="7124387" cy="561014"/>
          </a:xfrm>
        </p:spPr>
        <p:txBody>
          <a:bodyPr/>
          <a:lstStyle/>
          <a:p>
            <a:r>
              <a:rPr lang="de-CH" dirty="0"/>
              <a:t>Finanzplan 2024-2028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88C6EAD-734D-4BF9-AA0E-C2EE6CC2245E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5DFE88EF-3DF5-495C-80C4-AFD3AE7DE7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485905"/>
              </p:ext>
            </p:extLst>
          </p:nvPr>
        </p:nvGraphicFramePr>
        <p:xfrm>
          <a:off x="323527" y="1052736"/>
          <a:ext cx="11190694" cy="5299943"/>
        </p:xfrm>
        <a:graphic>
          <a:graphicData uri="http://schemas.openxmlformats.org/drawingml/2006/table">
            <a:tbl>
              <a:tblPr/>
              <a:tblGrid>
                <a:gridCol w="823601">
                  <a:extLst>
                    <a:ext uri="{9D8B030D-6E8A-4147-A177-3AD203B41FA5}">
                      <a16:colId xmlns:a16="http://schemas.microsoft.com/office/drawing/2014/main" val="121378120"/>
                    </a:ext>
                  </a:extLst>
                </a:gridCol>
                <a:gridCol w="5219578">
                  <a:extLst>
                    <a:ext uri="{9D8B030D-6E8A-4147-A177-3AD203B41FA5}">
                      <a16:colId xmlns:a16="http://schemas.microsoft.com/office/drawing/2014/main" val="1783798218"/>
                    </a:ext>
                  </a:extLst>
                </a:gridCol>
                <a:gridCol w="1029503">
                  <a:extLst>
                    <a:ext uri="{9D8B030D-6E8A-4147-A177-3AD203B41FA5}">
                      <a16:colId xmlns:a16="http://schemas.microsoft.com/office/drawing/2014/main" val="4287774093"/>
                    </a:ext>
                  </a:extLst>
                </a:gridCol>
                <a:gridCol w="1029503">
                  <a:extLst>
                    <a:ext uri="{9D8B030D-6E8A-4147-A177-3AD203B41FA5}">
                      <a16:colId xmlns:a16="http://schemas.microsoft.com/office/drawing/2014/main" val="797392032"/>
                    </a:ext>
                  </a:extLst>
                </a:gridCol>
                <a:gridCol w="1029503">
                  <a:extLst>
                    <a:ext uri="{9D8B030D-6E8A-4147-A177-3AD203B41FA5}">
                      <a16:colId xmlns:a16="http://schemas.microsoft.com/office/drawing/2014/main" val="1701564588"/>
                    </a:ext>
                  </a:extLst>
                </a:gridCol>
                <a:gridCol w="1029503">
                  <a:extLst>
                    <a:ext uri="{9D8B030D-6E8A-4147-A177-3AD203B41FA5}">
                      <a16:colId xmlns:a16="http://schemas.microsoft.com/office/drawing/2014/main" val="1604196963"/>
                    </a:ext>
                  </a:extLst>
                </a:gridCol>
                <a:gridCol w="1029503">
                  <a:extLst>
                    <a:ext uri="{9D8B030D-6E8A-4147-A177-3AD203B41FA5}">
                      <a16:colId xmlns:a16="http://schemas.microsoft.com/office/drawing/2014/main" val="2301017646"/>
                    </a:ext>
                  </a:extLst>
                </a:gridCol>
              </a:tblGrid>
              <a:tr h="340481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b">
                        <a:tabLst/>
                      </a:pPr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Investitionsplanung 2024 - 2028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57354"/>
                  </a:ext>
                </a:extLst>
              </a:tr>
              <a:tr h="340481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(Verwaltungsvermögen)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831380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  <a:endParaRPr lang="de-CH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2026</a:t>
                      </a:r>
                      <a:endParaRPr lang="de-CH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2027</a:t>
                      </a:r>
                      <a:endParaRPr lang="de-CH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2028</a:t>
                      </a:r>
                      <a:endParaRPr lang="de-CH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1040045"/>
                  </a:ext>
                </a:extLst>
              </a:tr>
              <a:tr h="361029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2599560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0939483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Kirchgasse 13 – Ausbau Estrich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250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109621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Lohweg 19 b – Anpassung Heizung / Schliessanlage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3737427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Feuerwehrmagazin – Beleuchtung (LED)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34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4074332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Zivilschutzanlage Hintere Matten – Sanierung 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350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2670176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Kindergarten Birkenweg - Sanierung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2’500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33195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Kindergärten – Beleuchtung (LED)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8833122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Kindergärten – neue Schliessanlage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8803213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 Hintere Matten – Sanierung Trakt 2+3 (Ausführung)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5’900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5’200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608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316783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 Hintere Matten – Pausenplatz Sanierung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9045303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 Hintere Matten – Beleuchtung (LED), Trakt 1+4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3433416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 Hintere Matten – Erneuerung Aula + Klassenzimmer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900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454137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 Hintere Matten – Ersatz Duschen + Leitungen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450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66280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 Hintere Matten – Gebäudehüllensanierung Trakt 1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1’000</a:t>
                      </a:r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6839136"/>
                  </a:ext>
                </a:extLst>
              </a:tr>
              <a:tr h="266122">
                <a:tc>
                  <a:txBody>
                    <a:bodyPr/>
                    <a:lstStyle/>
                    <a:p>
                      <a:pPr algn="l" fontAlgn="b"/>
                      <a:endParaRPr lang="de-CH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 Hintere Matten – Schliessanlage Trakt 4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159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090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0451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3">
            <a:extLst>
              <a:ext uri="{FF2B5EF4-FFF2-40B4-BE49-F238E27FC236}">
                <a16:creationId xmlns:a16="http://schemas.microsoft.com/office/drawing/2014/main" id="{262E69F2-3959-4814-BD26-6619D89A4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600" y="147600"/>
            <a:ext cx="7124387" cy="561014"/>
          </a:xfrm>
        </p:spPr>
        <p:txBody>
          <a:bodyPr/>
          <a:lstStyle/>
          <a:p>
            <a:r>
              <a:rPr lang="de-CH" dirty="0"/>
              <a:t>Finanzplan 2024-2028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C645F2B0-B434-4105-991B-166823B4D2F9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9240897C-3949-421B-8C5A-57B2FCC6C3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648385"/>
              </p:ext>
            </p:extLst>
          </p:nvPr>
        </p:nvGraphicFramePr>
        <p:xfrm>
          <a:off x="698812" y="974545"/>
          <a:ext cx="10817411" cy="5218780"/>
        </p:xfrm>
        <a:graphic>
          <a:graphicData uri="http://schemas.openxmlformats.org/drawingml/2006/table">
            <a:tbl>
              <a:tblPr/>
              <a:tblGrid>
                <a:gridCol w="5446301">
                  <a:extLst>
                    <a:ext uri="{9D8B030D-6E8A-4147-A177-3AD203B41FA5}">
                      <a16:colId xmlns:a16="http://schemas.microsoft.com/office/drawing/2014/main" val="1805363017"/>
                    </a:ext>
                  </a:extLst>
                </a:gridCol>
                <a:gridCol w="1074222">
                  <a:extLst>
                    <a:ext uri="{9D8B030D-6E8A-4147-A177-3AD203B41FA5}">
                      <a16:colId xmlns:a16="http://schemas.microsoft.com/office/drawing/2014/main" val="1780997683"/>
                    </a:ext>
                  </a:extLst>
                </a:gridCol>
                <a:gridCol w="1074222">
                  <a:extLst>
                    <a:ext uri="{9D8B030D-6E8A-4147-A177-3AD203B41FA5}">
                      <a16:colId xmlns:a16="http://schemas.microsoft.com/office/drawing/2014/main" val="199215849"/>
                    </a:ext>
                  </a:extLst>
                </a:gridCol>
                <a:gridCol w="1074222">
                  <a:extLst>
                    <a:ext uri="{9D8B030D-6E8A-4147-A177-3AD203B41FA5}">
                      <a16:colId xmlns:a16="http://schemas.microsoft.com/office/drawing/2014/main" val="4157919351"/>
                    </a:ext>
                  </a:extLst>
                </a:gridCol>
                <a:gridCol w="1074222">
                  <a:extLst>
                    <a:ext uri="{9D8B030D-6E8A-4147-A177-3AD203B41FA5}">
                      <a16:colId xmlns:a16="http://schemas.microsoft.com/office/drawing/2014/main" val="40047719"/>
                    </a:ext>
                  </a:extLst>
                </a:gridCol>
                <a:gridCol w="1074222">
                  <a:extLst>
                    <a:ext uri="{9D8B030D-6E8A-4147-A177-3AD203B41FA5}">
                      <a16:colId xmlns:a16="http://schemas.microsoft.com/office/drawing/2014/main" val="3179342739"/>
                    </a:ext>
                  </a:extLst>
                </a:gridCol>
              </a:tblGrid>
              <a:tr h="31458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indent="0" algn="l" fontAlgn="b">
                        <a:tabLst/>
                      </a:pPr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Investitionsplanung 2024 - 2028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7927020"/>
                  </a:ext>
                </a:extLst>
              </a:tr>
              <a:tr h="31458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(Verwaltungsvermögen)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2420252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2026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2027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2028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707436"/>
                  </a:ext>
                </a:extLst>
              </a:tr>
              <a:tr h="333566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966621"/>
                  </a:ext>
                </a:extLst>
              </a:tr>
              <a:tr h="20240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4807834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 Hintere Matten – Schliessanlage Trakt 1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07852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 Hintere Matten – Beleuchtung (LED)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673210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 Hintere Matten – Turnhallenboden Trakt 4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7840303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Pumptrack und Beachvolley-Anlage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618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0506257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Strassen: Hauptstrasse – Sanierung (</a:t>
                      </a:r>
                      <a:r>
                        <a:rPr lang="de-CH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Gde</a:t>
                      </a:r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-Anteil)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406526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Strassen: Kirchgasse – Sanierung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023147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Strassen: </a:t>
                      </a:r>
                      <a:r>
                        <a:rPr lang="de-CH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Schaiengässli</a:t>
                      </a:r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– Sanierung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844560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Strassen: Erneuerung Velo-</a:t>
                      </a:r>
                      <a:r>
                        <a:rPr lang="de-CH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Parking</a:t>
                      </a:r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CH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BLT</a:t>
                      </a:r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Bahnhof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8097008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Strassen: Bahnweg – Erneuerung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502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217060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Strassen: Flühbergweg – Sanierung Fussweg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9648603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Werkhof: Neuer Pick-up (Ersatz Renault)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2089833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Friedhof – Sanierung Stützmauer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384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7984875"/>
                  </a:ext>
                </a:extLst>
              </a:tr>
              <a:tr h="24380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Raumplanung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250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972775"/>
                  </a:ext>
                </a:extLst>
              </a:tr>
              <a:tr h="7599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7667446"/>
                  </a:ext>
                </a:extLst>
              </a:tr>
              <a:tr h="202409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Verwaltungsvermögen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2’387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6’215 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6’270 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4’008 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4’034 </a:t>
                      </a:r>
                    </a:p>
                  </a:txBody>
                  <a:tcPr marL="6516" marR="6516" marT="65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4238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004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40533D6E-E8E2-4EDF-8097-6F33E5E68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Finanzplan 2024 - 2028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7E21F35-E6F2-4142-8B86-31DC02EDC9D5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5ABA33AE-D28E-4863-9304-19CA67A7B9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992531"/>
              </p:ext>
            </p:extLst>
          </p:nvPr>
        </p:nvGraphicFramePr>
        <p:xfrm>
          <a:off x="790074" y="944725"/>
          <a:ext cx="10748208" cy="5311696"/>
        </p:xfrm>
        <a:graphic>
          <a:graphicData uri="http://schemas.openxmlformats.org/drawingml/2006/table">
            <a:tbl>
              <a:tblPr/>
              <a:tblGrid>
                <a:gridCol w="5411463">
                  <a:extLst>
                    <a:ext uri="{9D8B030D-6E8A-4147-A177-3AD203B41FA5}">
                      <a16:colId xmlns:a16="http://schemas.microsoft.com/office/drawing/2014/main" val="465492639"/>
                    </a:ext>
                  </a:extLst>
                </a:gridCol>
                <a:gridCol w="1067349">
                  <a:extLst>
                    <a:ext uri="{9D8B030D-6E8A-4147-A177-3AD203B41FA5}">
                      <a16:colId xmlns:a16="http://schemas.microsoft.com/office/drawing/2014/main" val="3920495281"/>
                    </a:ext>
                  </a:extLst>
                </a:gridCol>
                <a:gridCol w="1067349">
                  <a:extLst>
                    <a:ext uri="{9D8B030D-6E8A-4147-A177-3AD203B41FA5}">
                      <a16:colId xmlns:a16="http://schemas.microsoft.com/office/drawing/2014/main" val="1649631960"/>
                    </a:ext>
                  </a:extLst>
                </a:gridCol>
                <a:gridCol w="1067349">
                  <a:extLst>
                    <a:ext uri="{9D8B030D-6E8A-4147-A177-3AD203B41FA5}">
                      <a16:colId xmlns:a16="http://schemas.microsoft.com/office/drawing/2014/main" val="1433640305"/>
                    </a:ext>
                  </a:extLst>
                </a:gridCol>
                <a:gridCol w="1067349">
                  <a:extLst>
                    <a:ext uri="{9D8B030D-6E8A-4147-A177-3AD203B41FA5}">
                      <a16:colId xmlns:a16="http://schemas.microsoft.com/office/drawing/2014/main" val="3868366915"/>
                    </a:ext>
                  </a:extLst>
                </a:gridCol>
                <a:gridCol w="1067349">
                  <a:extLst>
                    <a:ext uri="{9D8B030D-6E8A-4147-A177-3AD203B41FA5}">
                      <a16:colId xmlns:a16="http://schemas.microsoft.com/office/drawing/2014/main" val="3505729095"/>
                    </a:ext>
                  </a:extLst>
                </a:gridCol>
              </a:tblGrid>
              <a:tr h="5918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Investitionsplanung 2024 - 2028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5859398"/>
                  </a:ext>
                </a:extLst>
              </a:tr>
              <a:tr h="5918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(Spezialfinanzierung)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3180765"/>
                  </a:ext>
                </a:extLst>
              </a:tr>
              <a:tr h="4586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2026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2027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2028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2256088"/>
                  </a:ext>
                </a:extLst>
              </a:tr>
              <a:tr h="4586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 TCHF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575615"/>
                  </a:ext>
                </a:extLst>
              </a:tr>
              <a:tr h="4586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7064299"/>
                  </a:ext>
                </a:extLst>
              </a:tr>
              <a:tr h="4586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Wasserleitungsnetz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-139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115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550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150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150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6883798"/>
                  </a:ext>
                </a:extLst>
              </a:tr>
              <a:tr h="4586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Abwasserleitungsnetz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-350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-350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200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-80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300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2344234"/>
                  </a:ext>
                </a:extLst>
              </a:tr>
              <a:tr h="4586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5569683"/>
                  </a:ext>
                </a:extLst>
              </a:tr>
              <a:tr h="4586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Spezialfinanzierung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-489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-235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750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70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450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912146"/>
                  </a:ext>
                </a:extLst>
              </a:tr>
              <a:tr h="4586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5801902"/>
                  </a:ext>
                </a:extLst>
              </a:tr>
              <a:tr h="4586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Investitionen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1’690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5’980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7’020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4’078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4’484 </a:t>
                      </a:r>
                    </a:p>
                  </a:txBody>
                  <a:tcPr marL="7258" marR="7258" marT="72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6920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75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Finanzplan 2024 - 2028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6D829E0-5173-4449-85B7-5A72B028F2D9}"/>
              </a:ext>
            </a:extLst>
          </p:cNvPr>
          <p:cNvSpPr txBox="1">
            <a:spLocks/>
          </p:cNvSpPr>
          <p:nvPr/>
        </p:nvSpPr>
        <p:spPr bwMode="auto">
          <a:xfrm>
            <a:off x="1972094" y="975244"/>
            <a:ext cx="7886700" cy="841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de-CH" sz="12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de-CH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Indikatoren für Finanzplan </a:t>
            </a:r>
            <a:br>
              <a:rPr kumimoji="0" lang="de-CH" sz="12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endParaRPr kumimoji="0" lang="de-CH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D671F6B7-B5F3-44E7-B837-5AE0DE9EA0AB}"/>
              </a:ext>
            </a:extLst>
          </p:cNvPr>
          <p:cNvSpPr txBox="1">
            <a:spLocks/>
          </p:cNvSpPr>
          <p:nvPr/>
        </p:nvSpPr>
        <p:spPr>
          <a:xfrm>
            <a:off x="971599" y="1694260"/>
            <a:ext cx="10711063" cy="4694508"/>
          </a:xfrm>
          <a:prstGeom prst="rect">
            <a:avLst/>
          </a:prstGeom>
        </p:spPr>
        <p:txBody>
          <a:bodyPr vert="horz" lIns="68580" tIns="34290" rIns="68580" bIns="3429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DE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Wachstum der Steuereinnahmen um durchschnittlich </a:t>
            </a: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3.8%</a:t>
            </a: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pro Jahr, gemäss Prognose des Kantons BL</a:t>
            </a:r>
          </a:p>
          <a:p>
            <a:pPr marL="228600" marR="0" lvl="0" indent="-228600" algn="l" defTabSz="914400" rtl="0" eaLnBrk="1" fontAlgn="b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Unsichere Prognose beim Finanzausgleich (neuer Finanzausgleich): für 2024 wurde er mit </a:t>
            </a: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CHF 0.04 Mio.</a:t>
            </a: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budgetiert und in den Folgejahren beibehalten. Ettingen wird zur Gebergemeinde.</a:t>
            </a:r>
          </a:p>
          <a:p>
            <a:pPr marL="228600" marR="0" lvl="0" indent="-228600" algn="l" defTabSz="914400" rtl="0" eaLnBrk="1" fontAlgn="b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Wachstum der Kosten durchschnittlich </a:t>
            </a: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1%</a:t>
            </a: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mit Ausnahme der</a:t>
            </a:r>
            <a:b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Personalkosten </a:t>
            </a: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2.05%</a:t>
            </a:r>
            <a:endParaRPr kumimoji="0" lang="de-CH" sz="2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28600" marR="0" lvl="0" indent="-228600" algn="l" defTabSz="914400" rtl="0" eaLnBrk="1" fontAlgn="b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Die Sozialhilfekosten wurden auf dem erhöhten Niveau von Budget 2024 mit </a:t>
            </a: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2.2% </a:t>
            </a: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weitergeführt.</a:t>
            </a:r>
          </a:p>
          <a:p>
            <a:pPr marL="228600" marR="0" lvl="0" indent="-228600" algn="l" defTabSz="914400" rtl="0" eaLnBrk="1" fontAlgn="b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CH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Den stark gestiegenen Kosten im Asylwesen stehen entsprechend höhere Entschädigungen des Kantons/Bundes gegenüber. 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CH" sz="2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2125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Finanzplan 2024 - 2028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6D829E0-5173-4449-85B7-5A72B028F2D9}"/>
              </a:ext>
            </a:extLst>
          </p:cNvPr>
          <p:cNvSpPr txBox="1">
            <a:spLocks/>
          </p:cNvSpPr>
          <p:nvPr/>
        </p:nvSpPr>
        <p:spPr bwMode="auto">
          <a:xfrm>
            <a:off x="1972094" y="975244"/>
            <a:ext cx="7886700" cy="841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de-CH" sz="12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r>
              <a:rPr kumimoji="0" lang="de-CH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Indikatoren für Finanzplan </a:t>
            </a:r>
            <a:br>
              <a:rPr kumimoji="0" lang="de-CH" sz="1200" b="1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</a:br>
            <a:endParaRPr kumimoji="0" lang="de-CH" sz="15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348D6B20-7072-4010-A88C-590908FE1B3B}"/>
              </a:ext>
            </a:extLst>
          </p:cNvPr>
          <p:cNvSpPr txBox="1">
            <a:spLocks/>
          </p:cNvSpPr>
          <p:nvPr/>
        </p:nvSpPr>
        <p:spPr>
          <a:xfrm>
            <a:off x="564399" y="2000862"/>
            <a:ext cx="10949822" cy="427962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b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Passivzinsen: für 2024 – 2028, </a:t>
            </a: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2%</a:t>
            </a:r>
          </a:p>
          <a:p>
            <a:pPr marL="228600" marR="0" lvl="0" indent="-228600" algn="l" defTabSz="914400" rtl="0" eaLnBrk="1" fontAlgn="b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 wird mit einer Zunahme der Wohnbevölkerung um rund durchschnittlich </a:t>
            </a: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30 Personen</a:t>
            </a: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pro Jahr gerechnet</a:t>
            </a:r>
          </a:p>
          <a:p>
            <a:pPr marL="228600" marR="0" lvl="0" indent="-228600" algn="l" defTabSz="914400" rtl="0" eaLnBrk="1" fontAlgn="b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Unveränderte Steuerfüsse und Gebühren Spezialfinanzierungen</a:t>
            </a:r>
            <a:b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(Abfallwesen stark Defizitär – Massnahmen werden eingeleitet)</a:t>
            </a:r>
          </a:p>
          <a:p>
            <a:pPr marL="228600" marR="0" lvl="0" indent="-228600" algn="l" defTabSz="914400" rtl="0" eaLnBrk="1" fontAlgn="b" latinLnBrk="0" hangingPunct="1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Grundlage für Berechnung ist </a:t>
            </a: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Budget 2024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de-CH" sz="2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1473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925621C-E031-4E73-95B5-D29792FDC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Finanzplan 2024 - 2028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053FBA-1612-4C18-B1EE-2C84EFECAE0B}"/>
              </a:ext>
            </a:extLst>
          </p:cNvPr>
          <p:cNvSpPr txBox="1">
            <a:spLocks/>
          </p:cNvSpPr>
          <p:nvPr/>
        </p:nvSpPr>
        <p:spPr>
          <a:xfrm>
            <a:off x="698812" y="6556020"/>
            <a:ext cx="3562103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GVS 7.12.2023 / GR M. Bächli 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DF9DEFB2-6B2F-49F7-9E67-C44B1B843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02864"/>
              </p:ext>
            </p:extLst>
          </p:nvPr>
        </p:nvGraphicFramePr>
        <p:xfrm>
          <a:off x="698811" y="1151857"/>
          <a:ext cx="10827442" cy="5140662"/>
        </p:xfrm>
        <a:graphic>
          <a:graphicData uri="http://schemas.openxmlformats.org/drawingml/2006/table">
            <a:tbl>
              <a:tblPr/>
              <a:tblGrid>
                <a:gridCol w="5451352">
                  <a:extLst>
                    <a:ext uri="{9D8B030D-6E8A-4147-A177-3AD203B41FA5}">
                      <a16:colId xmlns:a16="http://schemas.microsoft.com/office/drawing/2014/main" val="1988541399"/>
                    </a:ext>
                  </a:extLst>
                </a:gridCol>
                <a:gridCol w="1092848">
                  <a:extLst>
                    <a:ext uri="{9D8B030D-6E8A-4147-A177-3AD203B41FA5}">
                      <a16:colId xmlns:a16="http://schemas.microsoft.com/office/drawing/2014/main" val="4083788020"/>
                    </a:ext>
                  </a:extLst>
                </a:gridCol>
                <a:gridCol w="1057588">
                  <a:extLst>
                    <a:ext uri="{9D8B030D-6E8A-4147-A177-3AD203B41FA5}">
                      <a16:colId xmlns:a16="http://schemas.microsoft.com/office/drawing/2014/main" val="1929295428"/>
                    </a:ext>
                  </a:extLst>
                </a:gridCol>
                <a:gridCol w="1075218">
                  <a:extLst>
                    <a:ext uri="{9D8B030D-6E8A-4147-A177-3AD203B41FA5}">
                      <a16:colId xmlns:a16="http://schemas.microsoft.com/office/drawing/2014/main" val="4230663429"/>
                    </a:ext>
                  </a:extLst>
                </a:gridCol>
                <a:gridCol w="1075218">
                  <a:extLst>
                    <a:ext uri="{9D8B030D-6E8A-4147-A177-3AD203B41FA5}">
                      <a16:colId xmlns:a16="http://schemas.microsoft.com/office/drawing/2014/main" val="960929082"/>
                    </a:ext>
                  </a:extLst>
                </a:gridCol>
                <a:gridCol w="1075218">
                  <a:extLst>
                    <a:ext uri="{9D8B030D-6E8A-4147-A177-3AD203B41FA5}">
                      <a16:colId xmlns:a16="http://schemas.microsoft.com/office/drawing/2014/main" val="1688122073"/>
                    </a:ext>
                  </a:extLst>
                </a:gridCol>
              </a:tblGrid>
              <a:tr h="600856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r>
                        <a:rPr lang="de-C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Ergebnis</a:t>
                      </a:r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de-CH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(Allgemeiner Haushalt)</a:t>
                      </a:r>
                      <a:endParaRPr lang="de-CH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1" i="0" u="none" strike="noStrike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1" i="0" u="none" strike="noStrike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7966096"/>
                  </a:ext>
                </a:extLst>
              </a:tr>
              <a:tr h="4673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de-CH" sz="1600" b="0" i="0" u="none" strike="noStrike">
                          <a:solidFill>
                            <a:srgbClr val="0070C0"/>
                          </a:solidFill>
                          <a:effectLst/>
                          <a:latin typeface="+mj-lt"/>
                        </a:rPr>
                        <a:t>in CHF 1000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2024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2025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2026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2027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2028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5788111"/>
                  </a:ext>
                </a:extLst>
              </a:tr>
              <a:tr h="4673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Ergebnis Erfolgsrechnung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-1’574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-1’555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-1’566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-1’575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-1’576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434561"/>
                  </a:ext>
                </a:extLst>
              </a:tr>
              <a:tr h="4673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Abschreibungen auf Sachanlagen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1’272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1’297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1’483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1’609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1’739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61906"/>
                  </a:ext>
                </a:extLst>
              </a:tr>
              <a:tr h="4673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zusätzliche Abschreibungen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7200833"/>
                  </a:ext>
                </a:extLst>
              </a:tr>
              <a:tr h="4673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Einlagen in SF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CH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CH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132138"/>
                  </a:ext>
                </a:extLst>
              </a:tr>
              <a:tr h="4673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Entnahmen aus SF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-54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-64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-64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-64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-64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661699"/>
                  </a:ext>
                </a:extLst>
              </a:tr>
              <a:tr h="80114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Selbstfinanzierung (</a:t>
                      </a:r>
                      <a:r>
                        <a:rPr lang="de-CH" sz="16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cash-flow</a:t>
                      </a:r>
                      <a: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)</a:t>
                      </a:r>
                      <a:br>
                        <a:rPr lang="de-CH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</a:br>
                      <a:r>
                        <a:rPr lang="de-CH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(mögliche Schuldentilgung pro Jahr)</a:t>
                      </a:r>
                      <a:endParaRPr lang="de-CH" sz="16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-356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-322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-147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-31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99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0142823"/>
                  </a:ext>
                </a:extLst>
              </a:tr>
              <a:tr h="4673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de-CH" sz="16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Nettoinvestitionen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2’139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6’215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6’270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4’008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ctr"/>
                      <a:r>
                        <a:rPr lang="de-CH" sz="1600" b="1" i="0" u="none" strike="noStrike" dirty="0">
                          <a:solidFill>
                            <a:srgbClr val="00B050"/>
                          </a:solidFill>
                          <a:effectLst/>
                          <a:latin typeface="+mj-lt"/>
                        </a:rPr>
                        <a:t>4’034 </a:t>
                      </a:r>
                    </a:p>
                  </a:txBody>
                  <a:tcPr marL="7834" marR="7834" marT="783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304502"/>
                  </a:ext>
                </a:extLst>
              </a:tr>
              <a:tr h="4673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de-CH" sz="1600" b="1" i="0" u="none" strike="noStrike" dirty="0">
                        <a:solidFill>
                          <a:srgbClr val="8497B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endParaRPr lang="de-CH" sz="1600" b="1" i="0" u="none" strike="noStrike" dirty="0">
                        <a:solidFill>
                          <a:srgbClr val="8497B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endParaRPr lang="de-CH" sz="1600" b="1" i="0" u="none" strike="noStrike" dirty="0">
                        <a:solidFill>
                          <a:srgbClr val="8497B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endParaRPr lang="de-CH" sz="1600" b="1" i="0" u="none" strike="noStrike" dirty="0">
                        <a:solidFill>
                          <a:srgbClr val="8497B0"/>
                        </a:solidFill>
                        <a:effectLst/>
                        <a:latin typeface="+mj-lt"/>
                      </a:endParaRPr>
                    </a:p>
                  </a:txBody>
                  <a:tcPr marL="7834" marR="7834" marT="78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8497B0"/>
                          </a:solidFill>
                          <a:effectLst/>
                          <a:latin typeface="+mj-lt"/>
                        </a:rPr>
                        <a:t> </a:t>
                      </a:r>
                    </a:p>
                  </a:txBody>
                  <a:tcPr marL="7834" marR="7834" marT="78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r" fontAlgn="b"/>
                      <a:r>
                        <a:rPr lang="de-CH" sz="1600" b="1" i="0" u="none" strike="noStrike" dirty="0">
                          <a:solidFill>
                            <a:srgbClr val="8497B0"/>
                          </a:solidFill>
                          <a:effectLst/>
                          <a:latin typeface="+mj-lt"/>
                        </a:rPr>
                        <a:t> </a:t>
                      </a:r>
                    </a:p>
                  </a:txBody>
                  <a:tcPr marL="7834" marR="7834" marT="783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831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415430"/>
      </p:ext>
    </p:extLst>
  </p:cSld>
  <p:clrMapOvr>
    <a:masterClrMapping/>
  </p:clrMapOvr>
</p:sld>
</file>

<file path=ppt/theme/theme1.xml><?xml version="1.0" encoding="utf-8"?>
<a:theme xmlns:a="http://schemas.openxmlformats.org/drawingml/2006/main" name="Gemeinde Therwil">
  <a:themeElements>
    <a:clrScheme name="Benutzerdefiniert 1">
      <a:dk1>
        <a:srgbClr val="A3A4A2"/>
      </a:dk1>
      <a:lt1>
        <a:sysClr val="window" lastClr="FFFFFF"/>
      </a:lt1>
      <a:dk2>
        <a:srgbClr val="141313"/>
      </a:dk2>
      <a:lt2>
        <a:srgbClr val="FFFFFE"/>
      </a:lt2>
      <a:accent1>
        <a:srgbClr val="FFD816"/>
      </a:accent1>
      <a:accent2>
        <a:srgbClr val="636463"/>
      </a:accent2>
      <a:accent3>
        <a:srgbClr val="8E8F8D"/>
      </a:accent3>
      <a:accent4>
        <a:srgbClr val="C0C1BF"/>
      </a:accent4>
      <a:accent5>
        <a:srgbClr val="FFEC84"/>
      </a:accent5>
      <a:accent6>
        <a:srgbClr val="4A9FCD"/>
      </a:accent6>
      <a:hlink>
        <a:srgbClr val="0070C0"/>
      </a:hlink>
      <a:folHlink>
        <a:srgbClr val="800080"/>
      </a:folHlink>
    </a:clrScheme>
    <a:fontScheme name="Office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2433</Words>
  <Application>Microsoft Office PowerPoint</Application>
  <PresentationFormat>Breitbild</PresentationFormat>
  <Paragraphs>734</Paragraphs>
  <Slides>35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35</vt:i4>
      </vt:variant>
    </vt:vector>
  </HeadingPairs>
  <TitlesOfParts>
    <vt:vector size="42" baseType="lpstr">
      <vt:lpstr>Arial</vt:lpstr>
      <vt:lpstr>Calibri</vt:lpstr>
      <vt:lpstr>Segoe UI</vt:lpstr>
      <vt:lpstr>Segoe UI</vt:lpstr>
      <vt:lpstr>Times New Roman</vt:lpstr>
      <vt:lpstr>Wingdings</vt:lpstr>
      <vt:lpstr>Gemeinde Therwil</vt:lpstr>
      <vt:lpstr> Traktandum 3  Budget 2024  Finanzplan 2024 - 2028 </vt:lpstr>
      <vt:lpstr>Finanzplan 2024 - 2028</vt:lpstr>
      <vt:lpstr>Finanzplan 2024 - 2028</vt:lpstr>
      <vt:lpstr>Finanzplan 2024-2028</vt:lpstr>
      <vt:lpstr>Finanzplan 2024-2028</vt:lpstr>
      <vt:lpstr>Finanzplan 2024 - 2028</vt:lpstr>
      <vt:lpstr>Finanzplan 2024 - 2028</vt:lpstr>
      <vt:lpstr>Finanzplan 2024 - 2028</vt:lpstr>
      <vt:lpstr>Finanzplan 2024 - 2028</vt:lpstr>
      <vt:lpstr>Finanzplan 2024 - 2028</vt:lpstr>
      <vt:lpstr>Finanzplan 2024 - 2028</vt:lpstr>
      <vt:lpstr>Finanzplan 2024 - 2028</vt:lpstr>
      <vt:lpstr>Finanzplan 2024 - 2028</vt:lpstr>
      <vt:lpstr>Finanzplan 2024 - 2028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Budget 2024</vt:lpstr>
      <vt:lpstr>Fragen?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marcel.mueller@ettingen.ch</dc:creator>
  <dc:description>Präsentation für Budget-Gemeindevversammlung</dc:description>
  <cp:lastModifiedBy>Carmen Gallati</cp:lastModifiedBy>
  <cp:revision>107</cp:revision>
  <cp:lastPrinted>2023-11-30T11:07:14Z</cp:lastPrinted>
  <dcterms:created xsi:type="dcterms:W3CDTF">2020-03-06T12:35:51Z</dcterms:created>
  <dcterms:modified xsi:type="dcterms:W3CDTF">2023-12-13T16:39:43Z</dcterms:modified>
  <cp:category>Budget;Rechnung;Finanzplan</cp:category>
</cp:coreProperties>
</file>