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59" r:id="rId6"/>
    <p:sldId id="272" r:id="rId7"/>
    <p:sldId id="265" r:id="rId8"/>
    <p:sldId id="271" r:id="rId9"/>
    <p:sldId id="261" r:id="rId10"/>
    <p:sldId id="266" r:id="rId11"/>
    <p:sldId id="270" r:id="rId12"/>
    <p:sldId id="268" r:id="rId13"/>
    <p:sldId id="260" r:id="rId14"/>
    <p:sldId id="269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Constien" initials="AC" lastIdx="1" clrIdx="0">
    <p:extLst>
      <p:ext uri="{19B8F6BF-5375-455C-9EA6-DF929625EA0E}">
        <p15:presenceInfo xmlns:p15="http://schemas.microsoft.com/office/powerpoint/2012/main" userId="Anja Const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1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E3B6-6CF5-456D-8E76-202217CAE679}" type="datetimeFigureOut">
              <a:rPr lang="de-CH" smtClean="0"/>
              <a:t>13.12.2023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F302C-6761-45CB-B361-53E820022C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A8884ED-4E84-4685-9C96-FFBFACBB5F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3583956"/>
            <a:ext cx="9144000" cy="108793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Gemeindeversammlung 07.12.2023</a:t>
            </a: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Traktandum X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E89644-55FE-4181-BF43-C24123063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7" y="507993"/>
            <a:ext cx="3587462" cy="15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03328" y="2639028"/>
            <a:ext cx="8796192" cy="64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03328" y="3199352"/>
            <a:ext cx="8796192" cy="13269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  <a:latin typeface="+mj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hteck 3"/>
          <p:cNvSpPr/>
          <p:nvPr userDrawn="1"/>
        </p:nvSpPr>
        <p:spPr>
          <a:xfrm>
            <a:off x="1242484" y="2728402"/>
            <a:ext cx="1257600" cy="94189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C74E3-AB15-41F1-80FF-B8132F679CF7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76C83896-2690-4F0B-B00A-357C06DFD2BC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1E4905E8-C1AB-4AD6-8CA3-FCECDBFF5E3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08334B6A-01A4-4CA6-82E7-E158C1FAE5F4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7" name="Gerade Verbindung 13">
            <a:extLst>
              <a:ext uri="{FF2B5EF4-FFF2-40B4-BE49-F238E27FC236}">
                <a16:creationId xmlns:a16="http://schemas.microsoft.com/office/drawing/2014/main" id="{1233BFFA-0071-4AF7-8B18-677B90D0B93B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0D9A35AC-F31D-44C5-B19D-020BAFEC7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AC3573-A07C-49DA-A283-930C767593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0141C9F9-BA73-4496-9111-F9285695185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90451" y="2209771"/>
            <a:ext cx="7411098" cy="2767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6F3C570-FD81-4A36-AC4D-A33E106E8B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s- oder Obje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86663F-3887-42B2-AF29-18353CD28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45244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3FF8B03-300E-4A04-AF0C-F29185F0B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D10B229-80DE-4050-B19B-DF46E668AD6C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493556-2551-441F-9519-4D5FAEF3470E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id="{3F5D995B-0870-4111-BB92-169A43677DA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0FC0B9A-0695-4403-A2F1-BC9172B1B5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C07660-8F45-4BBA-96C5-540494306679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9" name="Gerade Verbindung 13">
            <a:extLst>
              <a:ext uri="{FF2B5EF4-FFF2-40B4-BE49-F238E27FC236}">
                <a16:creationId xmlns:a16="http://schemas.microsoft.com/office/drawing/2014/main" id="{3BF5C94E-ECAA-467C-BC56-A61C95945232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EF3285-8A54-4AB9-A8AD-85C30B257A0C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ra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666961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485" y="1965326"/>
            <a:ext cx="9351988" cy="1326941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marL="0" indent="0" algn="l">
              <a:buNone/>
              <a:defRPr sz="3000" b="1">
                <a:solidFill>
                  <a:schemeClr val="bg2"/>
                </a:solidFill>
                <a:latin typeface="+mn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Antrag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090480" y="148196"/>
            <a:ext cx="776446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8F3D9B-7281-4B9A-BFEC-5CD19B09B37A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9891526-7C05-4AF5-B5A4-7198A7A508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lum bright="70000" contrast="-70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" t="4600" r="62625" b="4400"/>
          <a:stretch/>
        </p:blipFill>
        <p:spPr>
          <a:xfrm rot="1716383">
            <a:off x="5554482" y="116217"/>
            <a:ext cx="6414146" cy="73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7" r:id="rId3"/>
    <p:sldLayoutId id="2147483662" r:id="rId4"/>
    <p:sldLayoutId id="2147483663" r:id="rId5"/>
    <p:sldLayoutId id="2147483666" r:id="rId6"/>
    <p:sldLayoutId id="2147483664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4B44-30F1-40FE-9CAD-BD85FCDB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79171"/>
            <a:ext cx="9144000" cy="1087933"/>
          </a:xfrm>
        </p:spPr>
        <p:txBody>
          <a:bodyPr>
            <a:normAutofit fontScale="90000"/>
          </a:bodyPr>
          <a:lstStyle/>
          <a:p>
            <a:br>
              <a:rPr lang="de-CH" b="1"/>
            </a:br>
            <a:r>
              <a:rPr lang="de-CH" b="1"/>
              <a:t>Traktandum 6</a:t>
            </a:r>
            <a:br>
              <a:rPr lang="de-CH" b="1" dirty="0"/>
            </a:br>
            <a:br>
              <a:rPr lang="de-CH" b="1" dirty="0"/>
            </a:br>
            <a:r>
              <a:rPr lang="de-CH" b="1" dirty="0">
                <a:solidFill>
                  <a:srgbClr val="0070C0"/>
                </a:solidFill>
              </a:rPr>
              <a:t>Totalrevision </a:t>
            </a:r>
            <a:r>
              <a:rPr lang="de-CH" b="1" dirty="0">
                <a:solidFill>
                  <a:srgbClr val="E2001A"/>
                </a:solidFill>
              </a:rPr>
              <a:t>Reglement über die Ausrichtung von Mietzinsbeiträgen </a:t>
            </a:r>
            <a:br>
              <a:rPr lang="de-CH" b="1" dirty="0">
                <a:solidFill>
                  <a:srgbClr val="E2001A"/>
                </a:solidFill>
              </a:rPr>
            </a:br>
            <a:br>
              <a:rPr lang="de-CH" b="1" dirty="0"/>
            </a:br>
            <a:r>
              <a:rPr lang="de-CH" b="1" dirty="0"/>
              <a:t>GVS 7. Dezember 2023</a:t>
            </a:r>
          </a:p>
        </p:txBody>
      </p:sp>
    </p:spTree>
    <p:extLst>
      <p:ext uri="{BB962C8B-B14F-4D97-AF65-F5344CB8AC3E}">
        <p14:creationId xmlns:p14="http://schemas.microsoft.com/office/powerpoint/2010/main" val="359574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ABE5A-5EB6-4C70-AEF4-973CCA9AA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769D5D-3B72-4237-A687-A333850C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328" y="3868656"/>
            <a:ext cx="8796192" cy="1326941"/>
          </a:xfrm>
        </p:spPr>
        <p:txBody>
          <a:bodyPr/>
          <a:lstStyle/>
          <a:p>
            <a:r>
              <a:rPr lang="de-CH" dirty="0"/>
              <a:t>Vielen Dank für Ihre Aufmerksamkeit.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AA1CA3-209C-44EE-9C7A-745A0A70A4C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39472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262E69F2-3959-4814-BD26-6619D89A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Berechnungsbeispiel 1 Neu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645F2B0-B434-4105-991B-166823B4D2F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75A3DAD-4A51-4FB2-9B9B-49AF3FFE7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773" y="2738523"/>
            <a:ext cx="5740949" cy="280940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B94F607-0B73-46ED-8FF9-861AABB6E7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729"/>
          <a:stretch/>
        </p:blipFill>
        <p:spPr>
          <a:xfrm>
            <a:off x="2966601" y="1145284"/>
            <a:ext cx="6258798" cy="10572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8737E19-9935-4761-9369-4A3B0ABDD1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600" y="2742884"/>
            <a:ext cx="4965599" cy="287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49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262E69F2-3959-4814-BD26-6619D89A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Berechnungsbeispiel 1 Alt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645F2B0-B434-4105-991B-166823B4D2F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DAFF2BD-1F6C-4CA2-92FA-D3644E078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02" y="3681536"/>
            <a:ext cx="4658375" cy="221010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E6CF1C1-9F8E-4E89-8D85-A8A4DB3AA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02" y="2754307"/>
            <a:ext cx="4372585" cy="82879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DD824EA-8835-4950-97A2-BD317CC8EB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81536"/>
            <a:ext cx="4410691" cy="233395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8D005D4-E00D-4F57-8D5B-CA6EEE2EA34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0729"/>
          <a:stretch/>
        </p:blipFill>
        <p:spPr>
          <a:xfrm>
            <a:off x="2966601" y="1145284"/>
            <a:ext cx="6258798" cy="10572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035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0533D6E-E8E2-4EDF-8097-6F33E5E6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Berechnungsbeispiel 2 Neu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E21F35-E6F2-4142-8B86-31DC02EDC9D5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07FAAAE-87D0-4670-9F9E-9EAA5E7C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80" y="1084469"/>
            <a:ext cx="6592220" cy="13813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7A0244F-BF81-4F22-8E2E-6FB3ADCE5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759" y="2841642"/>
            <a:ext cx="5813308" cy="271673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77912F2-E4F2-4ADD-BC7E-F911CB6D4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82" y="2772958"/>
            <a:ext cx="5923509" cy="34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5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0533D6E-E8E2-4EDF-8097-6F33E5E6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Berechnungsbeispiel 2 Alt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E21F35-E6F2-4142-8B86-31DC02EDC9D5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07FAAAE-87D0-4670-9F9E-9EAA5E7C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80" y="1084469"/>
            <a:ext cx="6592220" cy="13813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5FBDF7A-2C07-4B28-A735-FA2359A9C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93" y="3583516"/>
            <a:ext cx="4701181" cy="225774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0AE8C5A-32F0-4F98-9F77-F523293B4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93" y="2699702"/>
            <a:ext cx="4372585" cy="79068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BA77745-5A64-4BC2-AF84-745966F9E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583516"/>
            <a:ext cx="4391638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8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FE64957-C88F-3F35-64B4-0CDB5F0C03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F21547C-5BA0-5DED-A713-E1502387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599"/>
            <a:ext cx="8760078" cy="577957"/>
          </a:xfrm>
        </p:spPr>
        <p:txBody>
          <a:bodyPr/>
          <a:lstStyle/>
          <a:p>
            <a:r>
              <a:rPr lang="de-DE" dirty="0"/>
              <a:t>Grundbedarf Sozialhilfegesetz</a:t>
            </a:r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60C88474-8EF8-FE8B-1529-813157B1B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7" y="1470701"/>
            <a:ext cx="10212663" cy="409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0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39AF5A2-F41C-3524-DA6D-3A67D3C1F8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274199B-1D85-E215-5437-E6BC9011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Mietkosten SHG</a:t>
            </a:r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60570038-B040-A983-0A7E-E34E1A2B9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87" y="1567621"/>
            <a:ext cx="10432625" cy="45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56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B496C8-3E6B-19A7-B4E8-D09848A741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EE54FA1-F7D4-EB6C-0F71-E89B0B97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Vermögenshöchstgrenze</a:t>
            </a:r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7AE53153-6429-9E16-5098-265084298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3" y="2182337"/>
            <a:ext cx="9912253" cy="212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Totalrevision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per 1.1.2024 des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kantonalen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Gesetzes</a:t>
            </a:r>
            <a:r>
              <a:rPr lang="de-CH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Kantonale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Änderungen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bedingen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Totalrevision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auf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Kommunalebene</a:t>
            </a:r>
            <a:endParaRPr lang="en-US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endParaRPr lang="en-US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Kommunales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Reglement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der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Gemeinde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Ettingen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vom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16.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Juni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2021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diente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als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Grundlage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für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die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kantonale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Gesetzgebung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 ab 1.1.2024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Grund für die Totalrevision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 </a:t>
            </a:r>
          </a:p>
        </p:txBody>
      </p:sp>
    </p:spTree>
    <p:extLst>
      <p:ext uri="{BB962C8B-B14F-4D97-AF65-F5344CB8AC3E}">
        <p14:creationId xmlns:p14="http://schemas.microsoft.com/office/powerpoint/2010/main" val="240742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de-DE" sz="2200" u="sng" dirty="0"/>
              <a:t>Generelle Neuerungen: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de-DE" sz="2200" b="1" dirty="0"/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Anspruchsvoraussetzungen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Bezug zu Ansätzen der Sozialhilfe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Massgebliches Einkommen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Einkommensgrenze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Vermögensgrenze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Mietzinshöchstbeitrag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Anerkannte Ausgaben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400" dirty="0"/>
              <a:t>Kostenbeteiligung des Kantons</a:t>
            </a:r>
          </a:p>
          <a:p>
            <a:pPr marL="0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CH" sz="22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Änderungen auf kantonaler Ebene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</p:spTree>
    <p:extLst>
      <p:ext uri="{BB962C8B-B14F-4D97-AF65-F5344CB8AC3E}">
        <p14:creationId xmlns:p14="http://schemas.microsoft.com/office/powerpoint/2010/main" val="160698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de-DE" sz="2200" u="sng" dirty="0"/>
              <a:t>Mindestansätze für: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de-DE" sz="2200" b="1" dirty="0"/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Mietzinshöchstbeitrag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Einkommensgrenze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Vermögensgrenze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Anerkannte Ausgaben</a:t>
            </a:r>
          </a:p>
          <a:p>
            <a:pPr marL="0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CH" sz="22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de-CH" sz="2200" dirty="0">
                <a:sym typeface="Wingdings" panose="05000000000000000000" pitchFamily="2" charset="2"/>
              </a:rPr>
              <a:t>Die Ansätze des Kantons sind Mindestansätze. Die Gemeinde kann höhere Ansätze wählen </a:t>
            </a:r>
            <a:endParaRPr lang="de-CH" sz="2200" dirty="0"/>
          </a:p>
          <a:p>
            <a:pPr marL="0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CH" sz="2200" dirty="0"/>
          </a:p>
          <a:p>
            <a:pPr marL="0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CH" sz="22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Änderungen auf kantonaler Ebene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</p:spTree>
    <p:extLst>
      <p:ext uri="{BB962C8B-B14F-4D97-AF65-F5344CB8AC3E}">
        <p14:creationId xmlns:p14="http://schemas.microsoft.com/office/powerpoint/2010/main" val="7087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70FC70-0673-49B6-AA7A-DA0B81E21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36592" cy="4731316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2200" dirty="0"/>
              <a:t>Ansätze sind höher als Mindestansätze des Kantons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1800" dirty="0"/>
              <a:t>Keine Einbusse für Anspruchsberechtigte – je nach Familienkonstellation und Einkommen grössere oder kleiner Differenzen zum bestehenden Reglement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1800" b="1" dirty="0"/>
              <a:t>Geringere Kosten für die Gemeinde </a:t>
            </a:r>
            <a:r>
              <a:rPr lang="de-CH" sz="1800" dirty="0"/>
              <a:t>aufgrund Kostenbeteiligung des Kantons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CH" sz="18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2200" dirty="0"/>
              <a:t>Das Reglement sieht vor: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1800" dirty="0"/>
              <a:t>Erlass einer Verordnung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1800" dirty="0"/>
              <a:t>Härtefallregelung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1800" dirty="0"/>
              <a:t>Anrechnung eines hypothetischen Einkommens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CH" sz="18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dirty="0"/>
              <a:t>Ziel: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CH" sz="3200" dirty="0"/>
              <a:t>Vermeidung der Notwendigkeit zum Sozialhilfebezug</a:t>
            </a:r>
          </a:p>
          <a:p>
            <a:pPr>
              <a:buFont typeface="Wingdings" panose="05000000000000000000" pitchFamily="2" charset="2"/>
              <a:buChar char="§"/>
            </a:pPr>
            <a:endParaRPr lang="de-CH" dirty="0"/>
          </a:p>
          <a:p>
            <a:pPr marL="0" indent="0">
              <a:buNone/>
            </a:pPr>
            <a:endParaRPr lang="de-CH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31ED8D5-E37F-455B-BD26-9855745B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8396306" cy="561014"/>
          </a:xfrm>
        </p:spPr>
        <p:txBody>
          <a:bodyPr/>
          <a:lstStyle/>
          <a:p>
            <a:r>
              <a:rPr lang="de-CH" dirty="0"/>
              <a:t>Kommunales Reglement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8C6EAD-734D-4BF9-AA0E-C2EE6CC2245E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 </a:t>
            </a:r>
          </a:p>
        </p:txBody>
      </p:sp>
    </p:spTree>
    <p:extLst>
      <p:ext uri="{BB962C8B-B14F-4D97-AF65-F5344CB8AC3E}">
        <p14:creationId xmlns:p14="http://schemas.microsoft.com/office/powerpoint/2010/main" val="48045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2C403D4-45DD-83ED-CCEB-B1686E0C96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287" y="1371310"/>
            <a:ext cx="11270974" cy="4920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sz="2800" dirty="0"/>
              <a:t>Miethöchstbetrag: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110% der Maximalmiete für Sozialhilfeempfänger +20% Nebenkosten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/>
              <a:t>Basis Einkommenshöchstgrenze: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135% des Sozialhilfegrundbedarfs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/>
              <a:t>Basis für Berechnung für tragbare Miete: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105% des Sozialhilfegrundbedarfs</a:t>
            </a:r>
          </a:p>
          <a:p>
            <a:pPr>
              <a:buFont typeface="Wingdings" pitchFamily="2" charset="2"/>
              <a:buChar char="§"/>
            </a:pPr>
            <a:r>
              <a:rPr lang="de-DE" sz="2800"/>
              <a:t>Zugelassenes Vermögen</a:t>
            </a:r>
            <a:endParaRPr lang="de-DE" sz="2800" dirty="0"/>
          </a:p>
          <a:p>
            <a:pPr lvl="1">
              <a:buFont typeface="Wingdings" pitchFamily="2" charset="2"/>
              <a:buChar char="§"/>
            </a:pPr>
            <a:r>
              <a:rPr lang="de-DE" dirty="0">
                <a:solidFill>
                  <a:srgbClr val="002060"/>
                </a:solidFill>
              </a:rPr>
              <a:t>das 5-faches Vermögen gegenüber Sozialhilfeempfänger</a:t>
            </a:r>
            <a:r>
              <a:rPr lang="de-DE" sz="32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B255A5-CC43-906F-5082-F16B7F64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Kennzahlen </a:t>
            </a:r>
          </a:p>
        </p:txBody>
      </p:sp>
    </p:spTree>
    <p:extLst>
      <p:ext uri="{BB962C8B-B14F-4D97-AF65-F5344CB8AC3E}">
        <p14:creationId xmlns:p14="http://schemas.microsoft.com/office/powerpoint/2010/main" val="196642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262E69F2-3959-4814-BD26-6619D89A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35" y="147600"/>
            <a:ext cx="11154356" cy="657470"/>
          </a:xfrm>
        </p:spPr>
        <p:txBody>
          <a:bodyPr/>
          <a:lstStyle/>
          <a:p>
            <a:r>
              <a:rPr lang="de-CH" sz="3600" dirty="0"/>
              <a:t>Berechnungsbeispiel  Alleinerziehende mit 1 Kind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645F2B0-B434-4105-991B-166823B4D2F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9A4BB5A-FB12-46D9-B286-5EFC725F7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22151"/>
              </p:ext>
            </p:extLst>
          </p:nvPr>
        </p:nvGraphicFramePr>
        <p:xfrm>
          <a:off x="238538" y="3099580"/>
          <a:ext cx="11478378" cy="3535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6126">
                  <a:extLst>
                    <a:ext uri="{9D8B030D-6E8A-4147-A177-3AD203B41FA5}">
                      <a16:colId xmlns:a16="http://schemas.microsoft.com/office/drawing/2014/main" val="1941220284"/>
                    </a:ext>
                  </a:extLst>
                </a:gridCol>
                <a:gridCol w="3826126">
                  <a:extLst>
                    <a:ext uri="{9D8B030D-6E8A-4147-A177-3AD203B41FA5}">
                      <a16:colId xmlns:a16="http://schemas.microsoft.com/office/drawing/2014/main" val="1901516182"/>
                    </a:ext>
                  </a:extLst>
                </a:gridCol>
                <a:gridCol w="3826126">
                  <a:extLst>
                    <a:ext uri="{9D8B030D-6E8A-4147-A177-3AD203B41FA5}">
                      <a16:colId xmlns:a16="http://schemas.microsoft.com/office/drawing/2014/main" val="1964782074"/>
                    </a:ext>
                  </a:extLst>
                </a:gridCol>
              </a:tblGrid>
              <a:tr h="505136">
                <a:tc>
                  <a:txBody>
                    <a:bodyPr/>
                    <a:lstStyle/>
                    <a:p>
                      <a:endParaRPr lang="de-C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Neu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148657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Vermögenshöchstgrenze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17’000.00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17’000.00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5306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Einkommenshöchstgrenze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53’739.40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47’241.00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35383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Massgebendes Einkommen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39’900.30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45’000.00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37812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Tragbare Mietzinsbelastung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10’045.10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98518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Massgebliche Ausgaben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51’237.00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58947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Mietzinsbeitrag pro Monat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CHF 680.16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CHF 519.75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189911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9460CE8-5359-48C0-82EF-71FC32F6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18002"/>
              </p:ext>
            </p:extLst>
          </p:nvPr>
        </p:nvGraphicFramePr>
        <p:xfrm>
          <a:off x="238538" y="959767"/>
          <a:ext cx="481407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7465">
                  <a:extLst>
                    <a:ext uri="{9D8B030D-6E8A-4147-A177-3AD203B41FA5}">
                      <a16:colId xmlns:a16="http://schemas.microsoft.com/office/drawing/2014/main" val="4198564670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1702240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Erwachsene: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37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Kinder: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7704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Mietzins: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13’800.00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40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Jahreseinkommen: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45’000.00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88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Betreuungskosten: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  4’000.00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4799855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48F9B725-427A-422C-8433-CC4BCF644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71333"/>
              </p:ext>
            </p:extLst>
          </p:nvPr>
        </p:nvGraphicFramePr>
        <p:xfrm>
          <a:off x="5565913" y="977051"/>
          <a:ext cx="6562478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9568">
                  <a:extLst>
                    <a:ext uri="{9D8B030D-6E8A-4147-A177-3AD203B41FA5}">
                      <a16:colId xmlns:a16="http://schemas.microsoft.com/office/drawing/2014/main" val="1355949555"/>
                    </a:ext>
                  </a:extLst>
                </a:gridCol>
                <a:gridCol w="1293901">
                  <a:extLst>
                    <a:ext uri="{9D8B030D-6E8A-4147-A177-3AD203B41FA5}">
                      <a16:colId xmlns:a16="http://schemas.microsoft.com/office/drawing/2014/main" val="3696997463"/>
                    </a:ext>
                  </a:extLst>
                </a:gridCol>
                <a:gridCol w="727752">
                  <a:extLst>
                    <a:ext uri="{9D8B030D-6E8A-4147-A177-3AD203B41FA5}">
                      <a16:colId xmlns:a16="http://schemas.microsoft.com/office/drawing/2014/main" val="2758211007"/>
                    </a:ext>
                  </a:extLst>
                </a:gridCol>
                <a:gridCol w="1293901">
                  <a:extLst>
                    <a:ext uri="{9D8B030D-6E8A-4147-A177-3AD203B41FA5}">
                      <a16:colId xmlns:a16="http://schemas.microsoft.com/office/drawing/2014/main" val="1281489047"/>
                    </a:ext>
                  </a:extLst>
                </a:gridCol>
                <a:gridCol w="822939">
                  <a:extLst>
                    <a:ext uri="{9D8B030D-6E8A-4147-A177-3AD203B41FA5}">
                      <a16:colId xmlns:a16="http://schemas.microsoft.com/office/drawing/2014/main" val="1508668348"/>
                    </a:ext>
                  </a:extLst>
                </a:gridCol>
                <a:gridCol w="1754417">
                  <a:extLst>
                    <a:ext uri="{9D8B030D-6E8A-4147-A177-3AD203B41FA5}">
                      <a16:colId xmlns:a16="http://schemas.microsoft.com/office/drawing/2014/main" val="2511257775"/>
                    </a:ext>
                  </a:extLst>
                </a:gridCol>
              </a:tblGrid>
              <a:tr h="542373"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Grundbedarf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Mietzinsgrenzwert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Vermögen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76531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1’577.00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1’150.00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2 Pers.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3’400.00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6764280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105%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1’655.85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110%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1’265.00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5-fach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17’000.00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6244001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135%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2’128.95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   253.00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66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00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0533D6E-E8E2-4EDF-8097-6F33E5E68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767783" cy="579692"/>
          </a:xfrm>
        </p:spPr>
        <p:txBody>
          <a:bodyPr/>
          <a:lstStyle/>
          <a:p>
            <a:r>
              <a:rPr lang="de-CH" sz="3600" dirty="0"/>
              <a:t>Berechnungsbeispiel – 4-köpfige Familie	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E21F35-E6F2-4142-8B86-31DC02EDC9D5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C. Lischer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317BDE1-8B21-407D-9042-0AF550D04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82744"/>
              </p:ext>
            </p:extLst>
          </p:nvPr>
        </p:nvGraphicFramePr>
        <p:xfrm>
          <a:off x="238538" y="3135434"/>
          <a:ext cx="11478378" cy="3535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6126">
                  <a:extLst>
                    <a:ext uri="{9D8B030D-6E8A-4147-A177-3AD203B41FA5}">
                      <a16:colId xmlns:a16="http://schemas.microsoft.com/office/drawing/2014/main" val="1941220284"/>
                    </a:ext>
                  </a:extLst>
                </a:gridCol>
                <a:gridCol w="3826126">
                  <a:extLst>
                    <a:ext uri="{9D8B030D-6E8A-4147-A177-3AD203B41FA5}">
                      <a16:colId xmlns:a16="http://schemas.microsoft.com/office/drawing/2014/main" val="1901516182"/>
                    </a:ext>
                  </a:extLst>
                </a:gridCol>
                <a:gridCol w="3826126">
                  <a:extLst>
                    <a:ext uri="{9D8B030D-6E8A-4147-A177-3AD203B41FA5}">
                      <a16:colId xmlns:a16="http://schemas.microsoft.com/office/drawing/2014/main" val="1964782074"/>
                    </a:ext>
                  </a:extLst>
                </a:gridCol>
              </a:tblGrid>
              <a:tr h="505136">
                <a:tc>
                  <a:txBody>
                    <a:bodyPr/>
                    <a:lstStyle/>
                    <a:p>
                      <a:endParaRPr lang="de-C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Neu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148657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Vermögenshöchstgrenze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23’500.00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23’500.00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5306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Einkommenshöchstgrenze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73’001.20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71’890.80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35383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Massgebendes Einkommen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53’603.40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60’000.00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37812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Tragbare Mietzinsbelastung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6’519.80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98518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Massgebliche Ausgaben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dirty="0">
                          <a:solidFill>
                            <a:schemeClr val="tx2"/>
                          </a:solidFill>
                        </a:rPr>
                        <a:t>CHF 75’890.40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58947"/>
                  </a:ext>
                </a:extLst>
              </a:tr>
              <a:tr h="505136"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Mietzinsbeitrag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CHF 1’376.68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b="1" dirty="0">
                          <a:solidFill>
                            <a:schemeClr val="tx2"/>
                          </a:solidFill>
                        </a:rPr>
                        <a:t>CHF 1’324.20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189911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63B0C44-D791-4D5B-A81C-8000C1A00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79199"/>
              </p:ext>
            </p:extLst>
          </p:nvPr>
        </p:nvGraphicFramePr>
        <p:xfrm>
          <a:off x="238538" y="903391"/>
          <a:ext cx="481407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7465">
                  <a:extLst>
                    <a:ext uri="{9D8B030D-6E8A-4147-A177-3AD203B41FA5}">
                      <a16:colId xmlns:a16="http://schemas.microsoft.com/office/drawing/2014/main" val="4198564670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1702240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Erwachsene: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37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Kinder: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7704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Mietzins: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19’200.00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40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Jahreseinkommen: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60’000.00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88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Betreuungskosten: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i="1" dirty="0">
                          <a:solidFill>
                            <a:schemeClr val="tx2"/>
                          </a:solidFill>
                        </a:rPr>
                        <a:t>CHF   4’000.00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4860462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63A1DC3-20D2-45FA-9827-8D4B7AFF5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20003"/>
              </p:ext>
            </p:extLst>
          </p:nvPr>
        </p:nvGraphicFramePr>
        <p:xfrm>
          <a:off x="5565913" y="977051"/>
          <a:ext cx="6562478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9568">
                  <a:extLst>
                    <a:ext uri="{9D8B030D-6E8A-4147-A177-3AD203B41FA5}">
                      <a16:colId xmlns:a16="http://schemas.microsoft.com/office/drawing/2014/main" val="1355949555"/>
                    </a:ext>
                  </a:extLst>
                </a:gridCol>
                <a:gridCol w="1293901">
                  <a:extLst>
                    <a:ext uri="{9D8B030D-6E8A-4147-A177-3AD203B41FA5}">
                      <a16:colId xmlns:a16="http://schemas.microsoft.com/office/drawing/2014/main" val="3696997463"/>
                    </a:ext>
                  </a:extLst>
                </a:gridCol>
                <a:gridCol w="727752">
                  <a:extLst>
                    <a:ext uri="{9D8B030D-6E8A-4147-A177-3AD203B41FA5}">
                      <a16:colId xmlns:a16="http://schemas.microsoft.com/office/drawing/2014/main" val="2758211007"/>
                    </a:ext>
                  </a:extLst>
                </a:gridCol>
                <a:gridCol w="1293901">
                  <a:extLst>
                    <a:ext uri="{9D8B030D-6E8A-4147-A177-3AD203B41FA5}">
                      <a16:colId xmlns:a16="http://schemas.microsoft.com/office/drawing/2014/main" val="1281489047"/>
                    </a:ext>
                  </a:extLst>
                </a:gridCol>
                <a:gridCol w="822939">
                  <a:extLst>
                    <a:ext uri="{9D8B030D-6E8A-4147-A177-3AD203B41FA5}">
                      <a16:colId xmlns:a16="http://schemas.microsoft.com/office/drawing/2014/main" val="1508668348"/>
                    </a:ext>
                  </a:extLst>
                </a:gridCol>
                <a:gridCol w="1754417">
                  <a:extLst>
                    <a:ext uri="{9D8B030D-6E8A-4147-A177-3AD203B41FA5}">
                      <a16:colId xmlns:a16="http://schemas.microsoft.com/office/drawing/2014/main" val="2511257775"/>
                    </a:ext>
                  </a:extLst>
                </a:gridCol>
              </a:tblGrid>
              <a:tr h="542373"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Grundbedarf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Mietzinsgrenzwert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CH" sz="1400" dirty="0"/>
                        <a:t>Vermögen 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76531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2’206.00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1’530.00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4 Pers.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4’700.00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6764280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105%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2’316.30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110%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1’683.00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5-fach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23’500.00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6244001"/>
                  </a:ext>
                </a:extLst>
              </a:tr>
              <a:tr h="388169">
                <a:tc>
                  <a:txBody>
                    <a:bodyPr/>
                    <a:lstStyle/>
                    <a:p>
                      <a:r>
                        <a:rPr lang="de-CH" sz="1400" dirty="0"/>
                        <a:t>135%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2’978.10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CHF    336.60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66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6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18AC15B-8BDB-4243-AAAD-60E7D2F8B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485" y="1965326"/>
            <a:ext cx="9351988" cy="1954667"/>
          </a:xfrm>
        </p:spPr>
        <p:txBody>
          <a:bodyPr/>
          <a:lstStyle/>
          <a:p>
            <a:r>
              <a:rPr lang="de-CH" sz="2800" b="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Gemeinderat </a:t>
            </a:r>
            <a:r>
              <a:rPr lang="de-CH" sz="2800" b="0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beantragt der Einwohnergemeindeversammlung, </a:t>
            </a:r>
            <a:r>
              <a:rPr lang="de-CH" sz="2800" b="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Totalrevision des Reglements über die Ausrichtung von Mietzinsbeiträgen zuzustimmen. </a:t>
            </a:r>
            <a:endParaRPr lang="en-US" sz="2400" b="0" dirty="0"/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Antrag des Gemeinderats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A. Stöcklin </a:t>
            </a:r>
          </a:p>
        </p:txBody>
      </p:sp>
    </p:spTree>
    <p:extLst>
      <p:ext uri="{BB962C8B-B14F-4D97-AF65-F5344CB8AC3E}">
        <p14:creationId xmlns:p14="http://schemas.microsoft.com/office/powerpoint/2010/main" val="2262125134"/>
      </p:ext>
    </p:extLst>
  </p:cSld>
  <p:clrMapOvr>
    <a:masterClrMapping/>
  </p:clrMapOvr>
</p:sld>
</file>

<file path=ppt/theme/theme1.xml><?xml version="1.0" encoding="utf-8"?>
<a:theme xmlns:a="http://schemas.openxmlformats.org/drawingml/2006/main" name="Gemeinde Therwil">
  <a:themeElements>
    <a:clrScheme name="Benutzerdefiniert 1">
      <a:dk1>
        <a:srgbClr val="A3A4A2"/>
      </a:dk1>
      <a:lt1>
        <a:sysClr val="window" lastClr="FFFFFF"/>
      </a:lt1>
      <a:dk2>
        <a:srgbClr val="141313"/>
      </a:dk2>
      <a:lt2>
        <a:srgbClr val="FFFFFE"/>
      </a:lt2>
      <a:accent1>
        <a:srgbClr val="FFD816"/>
      </a:accent1>
      <a:accent2>
        <a:srgbClr val="636463"/>
      </a:accent2>
      <a:accent3>
        <a:srgbClr val="8E8F8D"/>
      </a:accent3>
      <a:accent4>
        <a:srgbClr val="C0C1BF"/>
      </a:accent4>
      <a:accent5>
        <a:srgbClr val="FFEC84"/>
      </a:accent5>
      <a:accent6>
        <a:srgbClr val="4A9FCD"/>
      </a:accent6>
      <a:hlink>
        <a:srgbClr val="0070C0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514</Words>
  <Application>Microsoft Office PowerPoint</Application>
  <PresentationFormat>Breitbild</PresentationFormat>
  <Paragraphs>173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Segoe UI</vt:lpstr>
      <vt:lpstr>Segoe UI</vt:lpstr>
      <vt:lpstr>Times New Roman</vt:lpstr>
      <vt:lpstr>Wingdings</vt:lpstr>
      <vt:lpstr>Gemeinde Therwil</vt:lpstr>
      <vt:lpstr> Traktandum 6  Totalrevision Reglement über die Ausrichtung von Mietzinsbeiträgen   GVS 7. Dezember 2023</vt:lpstr>
      <vt:lpstr>Grund für die Totalrevision</vt:lpstr>
      <vt:lpstr>Änderungen auf kantonaler Ebene</vt:lpstr>
      <vt:lpstr>Änderungen auf kantonaler Ebene</vt:lpstr>
      <vt:lpstr>Kommunales Reglement</vt:lpstr>
      <vt:lpstr>Kennzahlen </vt:lpstr>
      <vt:lpstr>Berechnungsbeispiel  Alleinerziehende mit 1 Kind</vt:lpstr>
      <vt:lpstr>Berechnungsbeispiel – 4-köpfige Familie </vt:lpstr>
      <vt:lpstr>Antrag des Gemeinderats</vt:lpstr>
      <vt:lpstr>Fragen?</vt:lpstr>
      <vt:lpstr>Berechnungsbeispiel 1 Neu</vt:lpstr>
      <vt:lpstr>Berechnungsbeispiel 1 Alt</vt:lpstr>
      <vt:lpstr>Berechnungsbeispiel 2 Neu</vt:lpstr>
      <vt:lpstr>Berechnungsbeispiel 2 Alt</vt:lpstr>
      <vt:lpstr>Grundbedarf Sozialhilfegesetz</vt:lpstr>
      <vt:lpstr>Mietkosten SHG</vt:lpstr>
      <vt:lpstr>Vermögenshöchstgrenze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 Rüegg</dc:creator>
  <cp:lastModifiedBy>Carmen Gallati</cp:lastModifiedBy>
  <cp:revision>100</cp:revision>
  <cp:lastPrinted>2023-11-13T14:55:09Z</cp:lastPrinted>
  <dcterms:created xsi:type="dcterms:W3CDTF">2020-03-06T12:35:51Z</dcterms:created>
  <dcterms:modified xsi:type="dcterms:W3CDTF">2023-12-13T16:42:35Z</dcterms:modified>
</cp:coreProperties>
</file>